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48"/>
  </p:notesMasterIdLst>
  <p:sldIdLst>
    <p:sldId id="397" r:id="rId2"/>
    <p:sldId id="256" r:id="rId3"/>
    <p:sldId id="414" r:id="rId4"/>
    <p:sldId id="257" r:id="rId5"/>
    <p:sldId id="258" r:id="rId6"/>
    <p:sldId id="415" r:id="rId7"/>
    <p:sldId id="341" r:id="rId8"/>
    <p:sldId id="378" r:id="rId9"/>
    <p:sldId id="472" r:id="rId10"/>
    <p:sldId id="273" r:id="rId11"/>
    <p:sldId id="451" r:id="rId12"/>
    <p:sldId id="261" r:id="rId13"/>
    <p:sldId id="453" r:id="rId14"/>
    <p:sldId id="260" r:id="rId15"/>
    <p:sldId id="274" r:id="rId16"/>
    <p:sldId id="456" r:id="rId17"/>
    <p:sldId id="473" r:id="rId18"/>
    <p:sldId id="287" r:id="rId19"/>
    <p:sldId id="265" r:id="rId20"/>
    <p:sldId id="469" r:id="rId21"/>
    <p:sldId id="471" r:id="rId22"/>
    <p:sldId id="464" r:id="rId23"/>
    <p:sldId id="470" r:id="rId24"/>
    <p:sldId id="465" r:id="rId25"/>
    <p:sldId id="466" r:id="rId26"/>
    <p:sldId id="462" r:id="rId27"/>
    <p:sldId id="467" r:id="rId28"/>
    <p:sldId id="264" r:id="rId29"/>
    <p:sldId id="290" r:id="rId30"/>
    <p:sldId id="460" r:id="rId31"/>
    <p:sldId id="468" r:id="rId32"/>
    <p:sldId id="474" r:id="rId33"/>
    <p:sldId id="276" r:id="rId34"/>
    <p:sldId id="294" r:id="rId35"/>
    <p:sldId id="269" r:id="rId36"/>
    <p:sldId id="277" r:id="rId37"/>
    <p:sldId id="295" r:id="rId38"/>
    <p:sldId id="296" r:id="rId39"/>
    <p:sldId id="457" r:id="rId40"/>
    <p:sldId id="271" r:id="rId41"/>
    <p:sldId id="279" r:id="rId42"/>
    <p:sldId id="298" r:id="rId43"/>
    <p:sldId id="297" r:id="rId44"/>
    <p:sldId id="270" r:id="rId45"/>
    <p:sldId id="282" r:id="rId46"/>
    <p:sldId id="283" r:id="rId4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1pPr>
    <a:lvl2pPr marL="0" marR="0" indent="457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2pPr>
    <a:lvl3pPr marL="0" marR="0" indent="914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3pPr>
    <a:lvl4pPr marL="0" marR="0" indent="1371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4pPr>
    <a:lvl5pPr marL="0" marR="0" indent="18288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5pPr>
    <a:lvl6pPr marL="0" marR="0" indent="22860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6pPr>
    <a:lvl7pPr marL="0" marR="0" indent="2743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7pPr>
    <a:lvl8pPr marL="0" marR="0" indent="3200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8pPr>
    <a:lvl9pPr marL="0" marR="0" indent="3657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9pPr>
  </p:defaultTextStyle>
  <p:extLst>
    <p:ext uri="{EFAFB233-063F-42B5-8137-9DF3F51BA10A}">
      <p15:sldGuideLst xmlns:p15="http://schemas.microsoft.com/office/powerpoint/2012/main">
        <p15:guide id="1" orient="horz" pos="2108">
          <p15:clr>
            <a:srgbClr val="A4A3A4"/>
          </p15:clr>
        </p15:guide>
        <p15:guide id="2" pos="2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3FF"/>
    <a:srgbClr val="003CFF"/>
    <a:srgbClr val="0033CC"/>
    <a:srgbClr val="FFFFFF"/>
    <a:srgbClr val="CC00CC"/>
    <a:srgbClr val="A34CA3"/>
    <a:srgbClr val="CE0C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85671" autoAdjust="0"/>
  </p:normalViewPr>
  <p:slideViewPr>
    <p:cSldViewPr snapToGrid="0">
      <p:cViewPr varScale="1">
        <p:scale>
          <a:sx n="115" d="100"/>
          <a:sy n="115" d="100"/>
        </p:scale>
        <p:origin x="1560" y="192"/>
      </p:cViewPr>
      <p:guideLst>
        <p:guide orient="horz" pos="2108"/>
        <p:guide pos="2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3291424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Storm是由Twitter公司开源的一个实时分布式流处理系统，被广泛应用在实时分析、在线机器学习连续计算、分布式RPC、ETL等场景。Storm使用</a:t>
            </a:r>
            <a:r>
              <a:rPr lang="zh-CN" altLang="en-US" dirty="0"/>
              <a:t>单纯</a:t>
            </a:r>
            <a:r>
              <a:rPr dirty="0"/>
              <a:t>流计算方式，支持水平扩展、具有高容错性，保证数据能被处理，而且处理速度很快。Storm还支持多种编程语言，易于部署和管理，是目前广泛使用的流处理系统之一。</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Apache Flink是一个同时支持分布式数据流处理和数据批处理的大数据处理系统。 Flink可以表达和执行许多类别的数据处理应用程序，包括实时数据分析，连续数据管道，历史数据处理（批处理）和迭代算法（机器学习，图表分析）以及容错的数据流。</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Spark Streaming是Spark API核心扩展，提供对实时数据流进行流式处理，具备可扩展、高吞吐和容错等特性。Spark Streaming支持从多种数据源中提取数据并提供了一些高级的API来表示复杂处理算法, 其本质实际上是一个微批处理系统。Spark Streaming提供了一种抽象的连续数据流，即Discretized Stream（离散流），一个离散流本质上就是一个序列化的RDD。离散流模型利用其并行恢复解决了节点故障和减轻了慢节点所带来的问题，还保证了一致性语义。</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Spark Streaming是Spark API核心扩展，提供对实时数据流进行流式处理，具备可扩展、高吞吐和容错等特性。Spark Streaming支持从多种数据源中提取数据并提供了一些高级的API来表示复杂处理算法, 其本质实际上是一个微批处理系统。Spark Streaming提供了一种抽象的连续数据流，即Discretized Stream（离散流），一个离散流本质上就是一个序列化的RDD。离散流模型利用其并行恢复解决了节点故障和减轻了慢节点所带来的问题，还保证了一致性语义。</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8368439-5AE4-634B-BB7F-92B557C90C8C}" type="datetimeFigureOut">
              <a:rPr lang="zh-CN" altLang="en-US"/>
              <a:pPr>
                <a:defRPr/>
              </a:pPr>
              <a:t>2019/12/21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856C596-976A-2F43-8B3A-E1D5BDFE46C1}" type="slidenum">
              <a:rPr lang="zh-CN" altLang="en-US"/>
              <a:pPr>
                <a:defRPr/>
              </a:pPr>
              <a:t>‹#›</a:t>
            </a:fld>
            <a:endParaRPr lang="zh-CN" altLang="en-US"/>
          </a:p>
        </p:txBody>
      </p:sp>
    </p:spTree>
    <p:extLst>
      <p:ext uri="{BB962C8B-B14F-4D97-AF65-F5344CB8AC3E}">
        <p14:creationId xmlns:p14="http://schemas.microsoft.com/office/powerpoint/2010/main" val="2794932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6B9A8C-2BD8-2742-A7AC-DFFCB71244BD}" type="datetimeFigureOut">
              <a:rPr lang="zh-CN" altLang="en-US"/>
              <a:pPr>
                <a:defRPr/>
              </a:pPr>
              <a:t>2019/12/21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DBF4BA-686F-1E45-BA08-B349C8C248AB}" type="slidenum">
              <a:rPr lang="zh-CN" altLang="en-US"/>
              <a:pPr>
                <a:defRPr/>
              </a:pPr>
              <a:t>‹#›</a:t>
            </a:fld>
            <a:endParaRPr lang="zh-CN" altLang="en-US"/>
          </a:p>
        </p:txBody>
      </p:sp>
    </p:spTree>
    <p:extLst>
      <p:ext uri="{BB962C8B-B14F-4D97-AF65-F5344CB8AC3E}">
        <p14:creationId xmlns:p14="http://schemas.microsoft.com/office/powerpoint/2010/main" val="161048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DADC182-7897-B24E-BA72-B48648E2BD8E}" type="datetimeFigureOut">
              <a:rPr lang="zh-CN" altLang="en-US"/>
              <a:pPr>
                <a:defRPr/>
              </a:pPr>
              <a:t>2019/12/21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AC3824-CFDE-B646-BD3C-7A64EA8625D2}" type="slidenum">
              <a:rPr lang="zh-CN" altLang="en-US"/>
              <a:pPr>
                <a:defRPr/>
              </a:pPr>
              <a:t>‹#›</a:t>
            </a:fld>
            <a:endParaRPr lang="zh-CN" altLang="en-US"/>
          </a:p>
        </p:txBody>
      </p:sp>
    </p:spTree>
    <p:extLst>
      <p:ext uri="{BB962C8B-B14F-4D97-AF65-F5344CB8AC3E}">
        <p14:creationId xmlns:p14="http://schemas.microsoft.com/office/powerpoint/2010/main" val="3708877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B3CF22E3-4E61-894D-9635-909710F3D4C7}" type="datetimeFigureOut">
              <a:rPr lang="zh-CN" altLang="en-US"/>
              <a:pPr>
                <a:defRPr/>
              </a:pPr>
              <a:t>2019/12/21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913BB5-4351-CB4E-B841-1FCCE4AC873A}" type="slidenum">
              <a:rPr lang="zh-CN" altLang="en-US"/>
              <a:pPr>
                <a:defRPr/>
              </a:pPr>
              <a:t>‹#›</a:t>
            </a:fld>
            <a:endParaRPr lang="zh-CN" altLang="en-US"/>
          </a:p>
        </p:txBody>
      </p:sp>
    </p:spTree>
    <p:extLst>
      <p:ext uri="{BB962C8B-B14F-4D97-AF65-F5344CB8AC3E}">
        <p14:creationId xmlns:p14="http://schemas.microsoft.com/office/powerpoint/2010/main" val="3890278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027113"/>
          </a:xfrm>
        </p:spPr>
        <p:txBody>
          <a:bodyPr/>
          <a:lstStyle/>
          <a:p>
            <a:r>
              <a:rPr lang="zh-CN" altLang="en-US"/>
              <a:t>单击此处编辑母版标题样式</a:t>
            </a:r>
          </a:p>
        </p:txBody>
      </p:sp>
      <p:sp>
        <p:nvSpPr>
          <p:cNvPr id="3" name="表格占位符 2"/>
          <p:cNvSpPr>
            <a:spLocks noGrp="1"/>
          </p:cNvSpPr>
          <p:nvPr>
            <p:ph type="tbl" idx="1"/>
          </p:nvPr>
        </p:nvSpPr>
        <p:spPr>
          <a:xfrm>
            <a:off x="457200" y="1628775"/>
            <a:ext cx="8229600" cy="446405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C4654651-E19E-F84F-B4FF-4D7E5E3000FA}" type="slidenum">
              <a:rPr lang="zh-TW" altLang="en-US">
                <a:solidFill>
                  <a:srgbClr val="000000"/>
                </a:solidFill>
              </a:rPr>
              <a:pPr/>
              <a:t>‹#›</a:t>
            </a:fld>
            <a:endParaRPr lang="en-US" altLang="zh-TW">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1724200768"/>
      </p:ext>
    </p:extLst>
  </p:cSld>
  <p:clrMapOvr>
    <a:masterClrMapping/>
  </p:clrMapOvr>
  <p:transition advTm="3000"/>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6356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TW">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1433B822-54FC-9345-88C2-E983D2A85EEE}" type="slidenum">
              <a:rPr lang="zh-TW" altLang="en-US">
                <a:solidFill>
                  <a:srgbClr val="000000"/>
                </a:solidFill>
              </a:rPr>
              <a:pPr/>
              <a:t>‹#›</a:t>
            </a:fld>
            <a:endParaRPr lang="en-US" altLang="zh-TW">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2552829740"/>
      </p:ext>
    </p:extLst>
  </p:cSld>
  <p:clrMapOvr>
    <a:masterClrMapping/>
  </p:clrMapOvr>
  <p:transition advTm="300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medel PG">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 y="620835"/>
            <a:ext cx="9144000" cy="979365"/>
          </a:xfrm>
          <a:prstGeom prst="rect">
            <a:avLst/>
          </a:prstGeom>
        </p:spPr>
        <p:txBody>
          <a:bodyPr wrap="none" lIns="0" tIns="0" rIns="0" bIns="0" anchor="ctr">
            <a:noAutofit/>
          </a:bodyPr>
          <a:lstStyle>
            <a:lvl1pPr algn="l">
              <a:defRPr sz="3600" b="1" i="0" baseline="0">
                <a:solidFill>
                  <a:schemeClr val="tx1"/>
                </a:solidFill>
                <a:latin typeface="Microsoft YaHei" panose="020B0503020204020204" pitchFamily="34" charset="-122"/>
                <a:ea typeface="Microsoft YaHei" panose="020B0503020204020204" pitchFamily="34" charset="-122"/>
              </a:defRPr>
            </a:lvl1pPr>
          </a:lstStyle>
          <a:p>
            <a:r>
              <a:rPr lang="zh-Hans" altLang="en-US" dirty="0"/>
              <a:t>   </a:t>
            </a:r>
            <a:r>
              <a:rPr lang="en-US" dirty="0"/>
              <a:t>Click To Edit Master Title Style</a:t>
            </a:r>
          </a:p>
        </p:txBody>
      </p:sp>
      <p:sp>
        <p:nvSpPr>
          <p:cNvPr id="10" name="Rectangle 6">
            <a:extLst>
              <a:ext uri="{FF2B5EF4-FFF2-40B4-BE49-F238E27FC236}">
                <a16:creationId xmlns:a16="http://schemas.microsoft.com/office/drawing/2014/main" id="{26EE06DF-5BA1-E944-B3C5-FA667B1CBF49}"/>
              </a:ext>
            </a:extLst>
          </p:cNvPr>
          <p:cNvSpPr>
            <a:spLocks noChangeArrowheads="1"/>
          </p:cNvSpPr>
          <p:nvPr userDrawn="1"/>
        </p:nvSpPr>
        <p:spPr bwMode="auto">
          <a:xfrm>
            <a:off x="2" y="-8542"/>
            <a:ext cx="4499991" cy="629377"/>
          </a:xfrm>
          <a:prstGeom prst="rect">
            <a:avLst/>
          </a:prstGeom>
          <a:solidFill>
            <a:schemeClr val="tx2"/>
          </a:solidFill>
          <a:ln w="9525">
            <a:noFill/>
            <a:miter lim="800000"/>
            <a:headEnd/>
            <a:tailEnd/>
          </a:ln>
        </p:spPr>
        <p:txBody>
          <a:bodyPr/>
          <a:lstStyle/>
          <a:p>
            <a:pPr eaLnBrk="1" hangingPunct="1"/>
            <a:r>
              <a:rPr lang="zh-Hans" altLang="en-US" sz="2400" dirty="0">
                <a:solidFill>
                  <a:schemeClr val="bg1"/>
                </a:solidFill>
                <a:latin typeface="Microsoft YaHei" panose="020B0503020204020204" pitchFamily="34" charset="-122"/>
                <a:ea typeface="Microsoft YaHei" panose="020B0503020204020204" pitchFamily="34" charset="-122"/>
              </a:rPr>
              <a:t>第</a:t>
            </a:r>
            <a:r>
              <a:rPr lang="ja-JP" altLang="en-US" sz="2400">
                <a:solidFill>
                  <a:schemeClr val="bg1"/>
                </a:solidFill>
                <a:latin typeface="Microsoft YaHei" panose="020B0503020204020204" pitchFamily="34" charset="-122"/>
                <a:ea typeface="Microsoft YaHei" panose="020B0503020204020204" pitchFamily="34" charset="-122"/>
              </a:rPr>
              <a:t>三</a:t>
            </a:r>
            <a:r>
              <a:rPr lang="zh-Hans" altLang="en-US" sz="2400" dirty="0">
                <a:solidFill>
                  <a:schemeClr val="bg1"/>
                </a:solidFill>
                <a:latin typeface="Microsoft YaHei" panose="020B0503020204020204" pitchFamily="34" charset="-122"/>
                <a:ea typeface="Microsoft YaHei" panose="020B0503020204020204" pitchFamily="34" charset="-122"/>
              </a:rPr>
              <a:t>章 </a:t>
            </a:r>
            <a:r>
              <a:rPr lang="ja-JP" altLang="en-US" sz="2400">
                <a:solidFill>
                  <a:schemeClr val="bg1"/>
                </a:solidFill>
                <a:latin typeface="Microsoft YaHei" panose="020B0503020204020204" pitchFamily="34" charset="-122"/>
                <a:ea typeface="Microsoft YaHei" panose="020B0503020204020204" pitchFamily="34" charset="-122"/>
              </a:rPr>
              <a:t>大</a:t>
            </a:r>
            <a:r>
              <a:rPr lang="ja-JP" altLang="en-HK" sz="2400">
                <a:solidFill>
                  <a:schemeClr val="bg1"/>
                </a:solidFill>
                <a:latin typeface="Microsoft YaHei" panose="020B0503020204020204" pitchFamily="34" charset="-122"/>
                <a:ea typeface="Microsoft YaHei" panose="020B0503020204020204" pitchFamily="34" charset="-122"/>
              </a:rPr>
              <a:t>数据</a:t>
            </a:r>
            <a:r>
              <a:rPr lang="ja-JP" altLang="en-US" sz="2400">
                <a:solidFill>
                  <a:schemeClr val="bg1"/>
                </a:solidFill>
                <a:latin typeface="Microsoft YaHei" panose="020B0503020204020204" pitchFamily="34" charset="-122"/>
                <a:ea typeface="Microsoft YaHei" panose="020B0503020204020204" pitchFamily="34" charset="-122"/>
              </a:rPr>
              <a:t>存储与管理</a:t>
            </a:r>
            <a:endParaRPr lang="en-HK" altLang="zh-Hans" sz="2400" dirty="0">
              <a:solidFill>
                <a:schemeClr val="bg1"/>
              </a:solidFill>
              <a:latin typeface="Microsoft YaHei" panose="020B0503020204020204" pitchFamily="34" charset="-122"/>
              <a:ea typeface="Microsoft YaHei" panose="020B0503020204020204" pitchFamily="34" charset="-122"/>
            </a:endParaRPr>
          </a:p>
        </p:txBody>
      </p:sp>
      <p:sp>
        <p:nvSpPr>
          <p:cNvPr id="9" name="内容占位符 2">
            <a:extLst>
              <a:ext uri="{FF2B5EF4-FFF2-40B4-BE49-F238E27FC236}">
                <a16:creationId xmlns:a16="http://schemas.microsoft.com/office/drawing/2014/main" id="{7C3A01FC-6EA2-F745-858E-E96E211B3B76}"/>
              </a:ext>
            </a:extLst>
          </p:cNvPr>
          <p:cNvSpPr>
            <a:spLocks noGrp="1"/>
          </p:cNvSpPr>
          <p:nvPr>
            <p:ph idx="1"/>
          </p:nvPr>
        </p:nvSpPr>
        <p:spPr>
          <a:xfrm>
            <a:off x="0" y="1600201"/>
            <a:ext cx="9143998" cy="5257800"/>
          </a:xfrm>
          <a:prstGeom prst="rect">
            <a:avLst/>
          </a:prstGeom>
          <a:noFill/>
        </p:spPr>
        <p:txBody>
          <a:bodyPr/>
          <a:lstStyle>
            <a:lvl1pPr>
              <a:defRPr b="0" i="0">
                <a:solidFill>
                  <a:schemeClr val="tx1"/>
                </a:solidFill>
                <a:latin typeface="Microsoft YaHei Light" panose="020B0502040204020203" pitchFamily="34" charset="-122"/>
                <a:ea typeface="Microsoft YaHei Light" panose="020B0502040204020203" pitchFamily="34" charset="-122"/>
              </a:defRPr>
            </a:lvl1pPr>
            <a:lvl2pPr>
              <a:defRPr b="0" i="0">
                <a:solidFill>
                  <a:schemeClr val="tx1"/>
                </a:solidFill>
                <a:latin typeface="Microsoft YaHei Light" panose="020B0502040204020203" pitchFamily="34" charset="-122"/>
                <a:ea typeface="Microsoft YaHei Light" panose="020B0502040204020203" pitchFamily="34" charset="-122"/>
              </a:defRPr>
            </a:lvl2pPr>
            <a:lvl3pPr>
              <a:defRPr b="0" i="0">
                <a:solidFill>
                  <a:schemeClr val="tx1"/>
                </a:solidFill>
                <a:latin typeface="Microsoft YaHei Light" panose="020B0502040204020203" pitchFamily="34" charset="-122"/>
                <a:ea typeface="Microsoft YaHei Light" panose="020B0502040204020203" pitchFamily="34" charset="-122"/>
              </a:defRPr>
            </a:lvl3pPr>
            <a:lvl4pPr>
              <a:defRPr b="0" i="0">
                <a:solidFill>
                  <a:schemeClr val="tx1"/>
                </a:solidFill>
                <a:latin typeface="Microsoft YaHei Light" panose="020B0502040204020203" pitchFamily="34" charset="-122"/>
                <a:ea typeface="Microsoft YaHei Light" panose="020B0502040204020203" pitchFamily="34" charset="-122"/>
              </a:defRPr>
            </a:lvl4pPr>
            <a:lvl5pPr>
              <a:defRPr b="0" i="0">
                <a:solidFill>
                  <a:schemeClr val="tx1"/>
                </a:solidFill>
                <a:latin typeface="Microsoft YaHei Light" panose="020B0502040204020203" pitchFamily="34" charset="-122"/>
                <a:ea typeface="Microsoft YaHei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Flowchart: Off-page Connector 6"/>
          <p:cNvSpPr/>
          <p:nvPr userDrawn="1"/>
        </p:nvSpPr>
        <p:spPr>
          <a:xfrm rot="5400000">
            <a:off x="8704005" y="6368657"/>
            <a:ext cx="455692" cy="4242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7" name="Slide Number Placeholder 4"/>
          <p:cNvSpPr>
            <a:spLocks noGrp="1"/>
          </p:cNvSpPr>
          <p:nvPr>
            <p:ph type="sldNum" sz="quarter" idx="12"/>
          </p:nvPr>
        </p:nvSpPr>
        <p:spPr>
          <a:xfrm>
            <a:off x="8725147" y="6397711"/>
            <a:ext cx="457681" cy="366183"/>
          </a:xfrm>
          <a:prstGeom prst="rect">
            <a:avLst/>
          </a:prstGeom>
        </p:spPr>
        <p:txBody>
          <a:bodyPr anchor="ctr"/>
          <a:lstStyle>
            <a:lvl1pPr algn="ctr">
              <a:defRPr sz="1200" b="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defRPr>
            </a:lvl1pPr>
          </a:lstStyle>
          <a:p>
            <a:fld id="{C136B7D2-B98C-44FD-8D04-7EC62A564975}" type="slidenum">
              <a:rPr lang="en-US" smtClean="0"/>
              <a:pPr/>
              <a:t>‹#›</a:t>
            </a:fld>
            <a:endParaRPr lang="en-US" dirty="0"/>
          </a:p>
        </p:txBody>
      </p:sp>
      <p:sp>
        <p:nvSpPr>
          <p:cNvPr id="11" name="Rectangle 6">
            <a:extLst>
              <a:ext uri="{FF2B5EF4-FFF2-40B4-BE49-F238E27FC236}">
                <a16:creationId xmlns:a16="http://schemas.microsoft.com/office/drawing/2014/main" id="{042768D9-F07B-7543-B08D-3BCEDCBAE84B}"/>
              </a:ext>
            </a:extLst>
          </p:cNvPr>
          <p:cNvSpPr>
            <a:spLocks noChangeArrowheads="1"/>
          </p:cNvSpPr>
          <p:nvPr userDrawn="1"/>
        </p:nvSpPr>
        <p:spPr bwMode="auto">
          <a:xfrm>
            <a:off x="4499993" y="-8543"/>
            <a:ext cx="4660777" cy="629377"/>
          </a:xfrm>
          <a:prstGeom prst="rect">
            <a:avLst/>
          </a:prstGeom>
          <a:solidFill>
            <a:schemeClr val="tx2"/>
          </a:solidFill>
          <a:ln w="9525">
            <a:noFill/>
            <a:miter lim="800000"/>
            <a:headEnd/>
            <a:tailEnd/>
          </a:ln>
        </p:spPr>
        <p:txBody>
          <a:bodyPr/>
          <a:lstStyle/>
          <a:p>
            <a:pPr algn="r" eaLnBrk="1" hangingPunct="1"/>
            <a:r>
              <a:rPr lang="en-US" altLang="zh-CN" sz="2400" dirty="0">
                <a:solidFill>
                  <a:schemeClr val="bg1"/>
                </a:solidFill>
                <a:latin typeface="Microsoft YaHei" panose="020B0503020204020204" pitchFamily="34" charset="-122"/>
                <a:ea typeface="Microsoft YaHei" panose="020B0503020204020204" pitchFamily="34" charset="-122"/>
              </a:rPr>
              <a:t>《</a:t>
            </a:r>
            <a:r>
              <a:rPr lang="ja-JP" altLang="en-US" sz="2400">
                <a:solidFill>
                  <a:schemeClr val="bg1"/>
                </a:solidFill>
                <a:latin typeface="Microsoft YaHei" panose="020B0503020204020204" pitchFamily="34" charset="-122"/>
                <a:ea typeface="Microsoft YaHei" panose="020B0503020204020204" pitchFamily="34" charset="-122"/>
              </a:rPr>
              <a:t>大数据导论</a:t>
            </a:r>
            <a:r>
              <a:rPr lang="en-US" altLang="zh-CN" sz="2400" dirty="0">
                <a:solidFill>
                  <a:schemeClr val="bg1"/>
                </a:solidFill>
                <a:latin typeface="Microsoft YaHei" panose="020B0503020204020204" pitchFamily="34" charset="-122"/>
                <a:ea typeface="Microsoft YaHei" panose="020B0503020204020204" pitchFamily="34" charset="-122"/>
              </a:rPr>
              <a:t>》</a:t>
            </a:r>
            <a:endParaRPr lang="en-HK" altLang="zh-Han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07850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7384"/>
            <a:ext cx="9144000" cy="1143000"/>
          </a:xfrm>
        </p:spPr>
        <p:txBody>
          <a:bodyPr/>
          <a:lstStyle/>
          <a:p>
            <a:r>
              <a:rPr lang="zh-CN" altLang="en-US"/>
              <a:t>单击此处编辑母版标题样式</a:t>
            </a:r>
          </a:p>
        </p:txBody>
      </p:sp>
      <p:sp>
        <p:nvSpPr>
          <p:cNvPr id="3" name="内容占位符 2"/>
          <p:cNvSpPr>
            <a:spLocks noGrp="1"/>
          </p:cNvSpPr>
          <p:nvPr>
            <p:ph idx="1"/>
          </p:nvPr>
        </p:nvSpPr>
        <p:spPr>
          <a:xfrm>
            <a:off x="19878" y="1086813"/>
            <a:ext cx="9124122" cy="452596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3C9E2373-57E4-914B-82DE-280A1589258C}" type="datetimeFigureOut">
              <a:rPr lang="zh-CN" altLang="en-US"/>
              <a:pPr>
                <a:defRPr/>
              </a:pPr>
              <a:t>2019/12/21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5DB514-43EA-1946-BF6C-10C2CA375CD7}" type="slidenum">
              <a:rPr lang="zh-CN" altLang="en-US"/>
              <a:pPr>
                <a:defRPr/>
              </a:pPr>
              <a:t>‹#›</a:t>
            </a:fld>
            <a:endParaRPr lang="zh-CN" altLang="en-US"/>
          </a:p>
        </p:txBody>
      </p:sp>
    </p:spTree>
    <p:extLst>
      <p:ext uri="{BB962C8B-B14F-4D97-AF65-F5344CB8AC3E}">
        <p14:creationId xmlns:p14="http://schemas.microsoft.com/office/powerpoint/2010/main" val="1913931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D1449C9-F92D-0D44-AFAB-7A0228448210}" type="datetimeFigureOut">
              <a:rPr lang="zh-CN" altLang="en-US"/>
              <a:pPr>
                <a:defRPr/>
              </a:pPr>
              <a:t>2019/12/21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89F5234-C84D-0E40-9C90-4DAB335EDE59}" type="slidenum">
              <a:rPr lang="zh-CN" altLang="en-US"/>
              <a:pPr>
                <a:defRPr/>
              </a:pPr>
              <a:t>‹#›</a:t>
            </a:fld>
            <a:endParaRPr lang="zh-CN" altLang="en-US"/>
          </a:p>
        </p:txBody>
      </p:sp>
    </p:spTree>
    <p:extLst>
      <p:ext uri="{BB962C8B-B14F-4D97-AF65-F5344CB8AC3E}">
        <p14:creationId xmlns:p14="http://schemas.microsoft.com/office/powerpoint/2010/main" val="343426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FEA88C-26CF-5A47-9153-B64FC1E62DD4}" type="datetimeFigureOut">
              <a:rPr lang="zh-CN" altLang="en-US"/>
              <a:pPr>
                <a:defRPr/>
              </a:pPr>
              <a:t>2019/12/21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AE0A28F-7974-5442-91A4-55E84C233FDD}" type="slidenum">
              <a:rPr lang="zh-CN" altLang="en-US"/>
              <a:pPr>
                <a:defRPr/>
              </a:pPr>
              <a:t>‹#›</a:t>
            </a:fld>
            <a:endParaRPr lang="zh-CN" altLang="en-US"/>
          </a:p>
        </p:txBody>
      </p:sp>
    </p:spTree>
    <p:extLst>
      <p:ext uri="{BB962C8B-B14F-4D97-AF65-F5344CB8AC3E}">
        <p14:creationId xmlns:p14="http://schemas.microsoft.com/office/powerpoint/2010/main" val="4285581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49604F2-F7CA-8041-91B1-7993EE96529D}" type="datetimeFigureOut">
              <a:rPr lang="zh-CN" altLang="en-US"/>
              <a:pPr>
                <a:defRPr/>
              </a:pPr>
              <a:t>2019/12/21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644A21A-93F3-D946-ADD4-0BF66E38B2A9}" type="slidenum">
              <a:rPr lang="zh-CN" altLang="en-US"/>
              <a:pPr>
                <a:defRPr/>
              </a:pPr>
              <a:t>‹#›</a:t>
            </a:fld>
            <a:endParaRPr lang="zh-CN" altLang="en-US"/>
          </a:p>
        </p:txBody>
      </p:sp>
    </p:spTree>
    <p:extLst>
      <p:ext uri="{BB962C8B-B14F-4D97-AF65-F5344CB8AC3E}">
        <p14:creationId xmlns:p14="http://schemas.microsoft.com/office/powerpoint/2010/main" val="1104944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10233"/>
            <a:ext cx="9144000" cy="1058403"/>
          </a:xfr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6C37610-74BC-EA42-B2F1-63FFE6E90767}" type="datetimeFigureOut">
              <a:rPr lang="zh-CN" altLang="en-US"/>
              <a:pPr>
                <a:defRPr/>
              </a:pPr>
              <a:t>2019/12/21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732EF7B-C85C-4E4D-9C1C-75DE9BC278CF}" type="slidenum">
              <a:rPr lang="zh-CN" altLang="en-US"/>
              <a:pPr>
                <a:defRPr/>
              </a:pPr>
              <a:t>‹#›</a:t>
            </a:fld>
            <a:endParaRPr lang="zh-CN" altLang="en-US"/>
          </a:p>
        </p:txBody>
      </p:sp>
    </p:spTree>
    <p:extLst>
      <p:ext uri="{BB962C8B-B14F-4D97-AF65-F5344CB8AC3E}">
        <p14:creationId xmlns:p14="http://schemas.microsoft.com/office/powerpoint/2010/main" val="1752121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EFCE828-737F-4348-9649-90DEFC8B1D79}" type="datetimeFigureOut">
              <a:rPr lang="zh-CN" altLang="en-US"/>
              <a:pPr>
                <a:defRPr/>
              </a:pPr>
              <a:t>2019/12/21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C93F72E-C8A6-0A48-BAB9-68E6AC7E26DF}" type="slidenum">
              <a:rPr lang="zh-CN" altLang="en-US"/>
              <a:pPr>
                <a:defRPr/>
              </a:pPr>
              <a:t>‹#›</a:t>
            </a:fld>
            <a:endParaRPr lang="zh-CN" altLang="en-US"/>
          </a:p>
        </p:txBody>
      </p:sp>
    </p:spTree>
    <p:extLst>
      <p:ext uri="{BB962C8B-B14F-4D97-AF65-F5344CB8AC3E}">
        <p14:creationId xmlns:p14="http://schemas.microsoft.com/office/powerpoint/2010/main" val="3271645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0973FAE-F35F-2240-82D2-13FAF20B7A33}" type="datetimeFigureOut">
              <a:rPr lang="zh-CN" altLang="en-US"/>
              <a:pPr>
                <a:defRPr/>
              </a:pPr>
              <a:t>2019/12/21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6A2CFFB-BD64-2E43-918C-3C6C7AEC61A4}" type="slidenum">
              <a:rPr lang="zh-CN" altLang="en-US"/>
              <a:pPr>
                <a:defRPr/>
              </a:pPr>
              <a:t>‹#›</a:t>
            </a:fld>
            <a:endParaRPr lang="zh-CN" altLang="en-US"/>
          </a:p>
        </p:txBody>
      </p:sp>
    </p:spTree>
    <p:extLst>
      <p:ext uri="{BB962C8B-B14F-4D97-AF65-F5344CB8AC3E}">
        <p14:creationId xmlns:p14="http://schemas.microsoft.com/office/powerpoint/2010/main" val="94798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5C59D2-604A-DC44-BC9F-3B184110A220}" type="datetimeFigureOut">
              <a:rPr lang="zh-CN" altLang="en-US"/>
              <a:pPr>
                <a:defRPr/>
              </a:pPr>
              <a:t>2019/12/21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2E3864-2DC8-0543-9E2E-AA2388C7E2EC}" type="slidenum">
              <a:rPr lang="zh-CN" altLang="en-US"/>
              <a:pPr>
                <a:defRPr/>
              </a:pPr>
              <a:t>‹#›</a:t>
            </a:fld>
            <a:endParaRPr lang="zh-CN" altLang="en-US"/>
          </a:p>
        </p:txBody>
      </p:sp>
    </p:spTree>
    <p:extLst>
      <p:ext uri="{BB962C8B-B14F-4D97-AF65-F5344CB8AC3E}">
        <p14:creationId xmlns:p14="http://schemas.microsoft.com/office/powerpoint/2010/main" val="289944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descr="hust.jpg"/>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7938" y="0"/>
            <a:ext cx="91281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ea typeface="宋体" charset="0"/>
                <a:cs typeface="宋体" charset="0"/>
              </a:defRPr>
            </a:lvl1pPr>
          </a:lstStyle>
          <a:p>
            <a:pPr>
              <a:defRPr/>
            </a:pPr>
            <a:fld id="{CFB16230-400B-A247-B897-24D9491FBBB8}" type="datetimeFigureOut">
              <a:rPr lang="zh-CN" altLang="en-US"/>
              <a:pPr>
                <a:defRPr/>
              </a:pPr>
              <a:t>2019/12/21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ea typeface="宋体" charset="0"/>
                <a:cs typeface="宋体" charset="0"/>
              </a:defRPr>
            </a:lvl1pPr>
          </a:lstStyle>
          <a:p>
            <a:pPr>
              <a:defRPr/>
            </a:pPr>
            <a:fld id="{3302A345-D6B2-3E48-8B73-C1133CD22D1F}" type="slidenum">
              <a:rPr lang="zh-CN" altLang="en-US"/>
              <a:pPr>
                <a:defRPr/>
              </a:pPr>
              <a:t>‹#›</a:t>
            </a:fld>
            <a:endParaRPr lang="zh-CN" altLang="en-US"/>
          </a:p>
        </p:txBody>
      </p:sp>
    </p:spTree>
    <p:extLst>
      <p:ext uri="{BB962C8B-B14F-4D97-AF65-F5344CB8AC3E}">
        <p14:creationId xmlns:p14="http://schemas.microsoft.com/office/powerpoint/2010/main" val="26094087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rtl="0" eaLnBrk="0" fontAlgn="base" hangingPunct="0">
        <a:spcBef>
          <a:spcPct val="0"/>
        </a:spcBef>
        <a:spcAft>
          <a:spcPct val="0"/>
        </a:spcAft>
        <a:defRPr kumimoji="1" sz="44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5pPr>
      <a:lvl6pPr marL="457200" algn="ctr" rtl="0" fontAlgn="base">
        <a:spcBef>
          <a:spcPct val="0"/>
        </a:spcBef>
        <a:spcAft>
          <a:spcPct val="0"/>
        </a:spcAft>
        <a:defRPr kumimoji="1" sz="4400">
          <a:solidFill>
            <a:schemeClr val="tx1"/>
          </a:solidFill>
          <a:latin typeface="Calibri" pitchFamily="34" charset="0"/>
          <a:ea typeface="宋体" pitchFamily="2" charset="-122"/>
        </a:defRPr>
      </a:lvl6pPr>
      <a:lvl7pPr marL="914400" algn="ctr" rtl="0" fontAlgn="base">
        <a:spcBef>
          <a:spcPct val="0"/>
        </a:spcBef>
        <a:spcAft>
          <a:spcPct val="0"/>
        </a:spcAft>
        <a:defRPr kumimoji="1" sz="4400">
          <a:solidFill>
            <a:schemeClr val="tx1"/>
          </a:solidFill>
          <a:latin typeface="Calibri" pitchFamily="34" charset="0"/>
          <a:ea typeface="宋体" pitchFamily="2" charset="-122"/>
        </a:defRPr>
      </a:lvl7pPr>
      <a:lvl8pPr marL="1371600" algn="ctr" rtl="0" fontAlgn="base">
        <a:spcBef>
          <a:spcPct val="0"/>
        </a:spcBef>
        <a:spcAft>
          <a:spcPct val="0"/>
        </a:spcAft>
        <a:defRPr kumimoji="1" sz="4400">
          <a:solidFill>
            <a:schemeClr val="tx1"/>
          </a:solidFill>
          <a:latin typeface="Calibri" pitchFamily="34" charset="0"/>
          <a:ea typeface="宋体" pitchFamily="2" charset="-122"/>
        </a:defRPr>
      </a:lvl8pPr>
      <a:lvl9pPr marL="1828800" algn="ctr"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黑体" charset="0"/>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黑体" charset="0"/>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黑体" charset="0"/>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黑体" charset="0"/>
          <a:cs typeface="黑体"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7.e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7.e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6.emf"/><Relationship Id="rId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8.e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S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988"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3" name="Picture 5" descr="CGC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0"/>
            <a:ext cx="1042987" cy="722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4" name="Rectangle 11"/>
          <p:cNvSpPr>
            <a:spLocks noChangeArrowheads="1"/>
          </p:cNvSpPr>
          <p:nvPr/>
        </p:nvSpPr>
        <p:spPr bwMode="auto">
          <a:xfrm>
            <a:off x="1017" y="2515995"/>
            <a:ext cx="910748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defTabSz="914400" fontAlgn="base" latinLnBrk="1" hangingPunct="1">
              <a:spcBef>
                <a:spcPct val="0"/>
              </a:spcBef>
              <a:spcAft>
                <a:spcPct val="0"/>
              </a:spcAft>
            </a:pPr>
            <a:r>
              <a:rPr kumimoji="0" lang="zh-CN" altLang="en-US" sz="4800" b="1" i="0" u="none" strike="noStrike" kern="1200" cap="none" spc="0" normalizeH="0" baseline="0" noProof="0" dirty="0">
                <a:ln>
                  <a:noFill/>
                </a:ln>
                <a:solidFill>
                  <a:srgbClr val="2826F5"/>
                </a:solidFill>
                <a:effectLst/>
                <a:uLnTx/>
                <a:uFillTx/>
                <a:latin typeface="宋体" charset="0"/>
                <a:ea typeface="黑体" charset="0"/>
                <a:cs typeface="+mn-cs"/>
              </a:rPr>
              <a:t>第</a:t>
            </a:r>
            <a:r>
              <a:rPr kumimoji="0" lang="ja-JP" altLang="en-US" sz="4800" b="1" i="0" u="none" strike="noStrike" kern="1200" cap="none" spc="0" normalizeH="0" baseline="0" noProof="0">
                <a:ln>
                  <a:noFill/>
                </a:ln>
                <a:solidFill>
                  <a:srgbClr val="2826F5"/>
                </a:solidFill>
                <a:effectLst/>
                <a:uLnTx/>
                <a:uFillTx/>
                <a:latin typeface="宋体" charset="0"/>
                <a:ea typeface="黑体" charset="0"/>
                <a:cs typeface="+mn-cs"/>
              </a:rPr>
              <a:t>十</a:t>
            </a:r>
            <a:r>
              <a:rPr lang="zh-CN" altLang="en-US" sz="4800" b="1" kern="1200" dirty="0">
                <a:solidFill>
                  <a:srgbClr val="2826F5"/>
                </a:solidFill>
                <a:latin typeface="宋体" charset="0"/>
                <a:ea typeface="黑体" charset="0"/>
                <a:cs typeface="+mn-cs"/>
              </a:rPr>
              <a:t>二章 流处理技术与系统</a:t>
            </a:r>
            <a:endParaRPr kumimoji="0" lang="zh-CN" altLang="en-US" sz="4800" b="1" i="0" u="none" strike="noStrike" kern="1200" cap="none" spc="0" normalizeH="0" baseline="0" noProof="0" dirty="0">
              <a:ln>
                <a:noFill/>
              </a:ln>
              <a:solidFill>
                <a:srgbClr val="2826F5"/>
              </a:solidFill>
              <a:effectLst/>
              <a:uLnTx/>
              <a:uFillTx/>
              <a:latin typeface="宋体" charset="0"/>
              <a:ea typeface="黑体" charset="0"/>
              <a:cs typeface="+mn-cs"/>
            </a:endParaRPr>
          </a:p>
        </p:txBody>
      </p:sp>
      <p:pic>
        <p:nvPicPr>
          <p:cNvPr id="5" name="图片 4">
            <a:extLst>
              <a:ext uri="{FF2B5EF4-FFF2-40B4-BE49-F238E27FC236}">
                <a16:creationId xmlns:a16="http://schemas.microsoft.com/office/drawing/2014/main" id="{2021EF4A-044C-B846-A201-586DD89DE4F5}"/>
              </a:ext>
            </a:extLst>
          </p:cNvPr>
          <p:cNvPicPr>
            <a:picLocks noChangeAspect="1"/>
          </p:cNvPicPr>
          <p:nvPr/>
        </p:nvPicPr>
        <p:blipFill>
          <a:blip r:embed="rId5"/>
          <a:stretch>
            <a:fillRect/>
          </a:stretch>
        </p:blipFill>
        <p:spPr>
          <a:xfrm>
            <a:off x="0" y="5454352"/>
            <a:ext cx="1403648" cy="1403648"/>
          </a:xfrm>
          <a:prstGeom prst="rect">
            <a:avLst/>
          </a:prstGeom>
        </p:spPr>
      </p:pic>
    </p:spTree>
    <p:extLst>
      <p:ext uri="{BB962C8B-B14F-4D97-AF65-F5344CB8AC3E}">
        <p14:creationId xmlns:p14="http://schemas.microsoft.com/office/powerpoint/2010/main" val="3554828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626CE62-5B07-B340-BDE5-D3B557C9A088}"/>
              </a:ext>
            </a:extLst>
          </p:cNvPr>
          <p:cNvSpPr>
            <a:spLocks noGrp="1"/>
          </p:cNvSpPr>
          <p:nvPr>
            <p:ph type="title"/>
          </p:nvPr>
        </p:nvSpPr>
        <p:spPr/>
        <p:txBody>
          <a:bodyPr/>
          <a:lstStyle/>
          <a:p>
            <a:r>
              <a:rPr lang="zh-CN" altLang="en-US" sz="4800" b="1" dirty="0">
                <a:solidFill>
                  <a:srgbClr val="1723FF"/>
                </a:solidFill>
              </a:rPr>
              <a:t>分布式流处理</a:t>
            </a:r>
            <a:endParaRPr kumimoji="1" lang="zh-CN" altLang="en-US" sz="4800" b="1" dirty="0">
              <a:solidFill>
                <a:srgbClr val="1723FF"/>
              </a:solidFill>
            </a:endParaRPr>
          </a:p>
        </p:txBody>
      </p:sp>
      <p:sp>
        <p:nvSpPr>
          <p:cNvPr id="9" name="Shape 141"/>
          <p:cNvSpPr>
            <a:spLocks noGrp="1"/>
          </p:cNvSpPr>
          <p:nvPr>
            <p:ph idx="1"/>
          </p:nvPr>
        </p:nvSpPr>
        <p:spPr>
          <a:prstGeom prst="rect">
            <a:avLst/>
          </a:prstGeom>
        </p:spPr>
        <p:txBody>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dirty="0">
                <a:latin typeface="SimHei" panose="02010609060101010101" pitchFamily="49" charset="-122"/>
                <a:ea typeface="SimHei" panose="02010609060101010101" pitchFamily="49" charset="-122"/>
                <a:cs typeface="+mj-cs"/>
                <a:sym typeface="Helvetica"/>
              </a:rPr>
              <a:t>利用分布式集群的高并行计算能力对流数据进行高效的处理</a:t>
            </a:r>
          </a:p>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dirty="0">
                <a:latin typeface="SimHei" panose="02010609060101010101" pitchFamily="49" charset="-122"/>
                <a:ea typeface="SimHei" panose="02010609060101010101" pitchFamily="49" charset="-122"/>
                <a:cs typeface="+mj-cs"/>
                <a:sym typeface="Helvetica"/>
              </a:rPr>
              <a:t>将复杂的流应用逻辑拆分成为若干简单的处理逻辑</a:t>
            </a:r>
          </a:p>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dirty="0">
                <a:latin typeface="SimHei" panose="02010609060101010101" pitchFamily="49" charset="-122"/>
                <a:ea typeface="SimHei" panose="02010609060101010101" pitchFamily="49" charset="-122"/>
                <a:cs typeface="+mj-cs"/>
                <a:sym typeface="Helvetica"/>
              </a:rPr>
              <a:t>流数据元组如水流的形式流经所有的逻辑处理单元完成处理</a:t>
            </a:r>
          </a:p>
        </p:txBody>
      </p:sp>
      <p:sp>
        <p:nvSpPr>
          <p:cNvPr id="142" name="Shape 142"/>
          <p:cNvSpPr/>
          <p:nvPr/>
        </p:nvSpPr>
        <p:spPr>
          <a:xfrm>
            <a:off x="262517" y="392772"/>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altLang="en-US" dirty="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E08327-D45F-474B-8C1B-24DC04805D22}"/>
              </a:ext>
            </a:extLst>
          </p:cNvPr>
          <p:cNvSpPr>
            <a:spLocks noGrp="1"/>
          </p:cNvSpPr>
          <p:nvPr>
            <p:ph type="title"/>
          </p:nvPr>
        </p:nvSpPr>
        <p:spPr/>
        <p:txBody>
          <a:bodyPr/>
          <a:lstStyle/>
          <a:p>
            <a:r>
              <a:rPr lang="zh-CN" altLang="en-US" sz="4800" b="1" dirty="0">
                <a:solidFill>
                  <a:srgbClr val="1723FF"/>
                </a:solidFill>
              </a:rPr>
              <a:t>流应用的</a:t>
            </a:r>
            <a:r>
              <a:rPr lang="en-US" altLang="zh-CN" sz="4800" b="1" dirty="0">
                <a:solidFill>
                  <a:srgbClr val="1723FF"/>
                </a:solidFill>
                <a:latin typeface="Times New Roman" panose="02020603050405020304" pitchFamily="18" charset="0"/>
              </a:rPr>
              <a:t>DAG</a:t>
            </a:r>
            <a:r>
              <a:rPr lang="zh-CN" altLang="en-US" sz="4800" b="1" dirty="0">
                <a:solidFill>
                  <a:srgbClr val="1723FF"/>
                </a:solidFill>
              </a:rPr>
              <a:t>模型</a:t>
            </a:r>
            <a:endParaRPr kumimoji="1" lang="zh-CN" altLang="en-US" sz="4800" b="1" dirty="0">
              <a:solidFill>
                <a:srgbClr val="1723FF"/>
              </a:solidFill>
            </a:endParaRPr>
          </a:p>
        </p:txBody>
      </p:sp>
      <p:sp>
        <p:nvSpPr>
          <p:cNvPr id="142" name="Shape 142"/>
          <p:cNvSpPr/>
          <p:nvPr/>
        </p:nvSpPr>
        <p:spPr>
          <a:xfrm>
            <a:off x="229064" y="118670"/>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altLang="en-US" dirty="0"/>
          </a:p>
        </p:txBody>
      </p:sp>
      <p:pic>
        <p:nvPicPr>
          <p:cNvPr id="7" name="图片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32158" y="2906027"/>
            <a:ext cx="2991964" cy="2015490"/>
          </a:xfrm>
          <a:prstGeom prst="rect">
            <a:avLst/>
          </a:prstGeom>
        </p:spPr>
      </p:pic>
      <p:graphicFrame>
        <p:nvGraphicFramePr>
          <p:cNvPr id="3" name="对象 2"/>
          <p:cNvGraphicFramePr>
            <a:graphicFrameLocks/>
          </p:cNvGraphicFramePr>
          <p:nvPr>
            <p:extLst>
              <p:ext uri="{D42A27DB-BD31-4B8C-83A1-F6EECF244321}">
                <p14:modId xmlns:p14="http://schemas.microsoft.com/office/powerpoint/2010/main" val="156399271"/>
              </p:ext>
            </p:extLst>
          </p:nvPr>
        </p:nvGraphicFramePr>
        <p:xfrm>
          <a:off x="60317" y="4932669"/>
          <a:ext cx="6456045" cy="1677035"/>
        </p:xfrm>
        <a:graphic>
          <a:graphicData uri="http://schemas.openxmlformats.org/presentationml/2006/ole">
            <mc:AlternateContent xmlns:mc="http://schemas.openxmlformats.org/markup-compatibility/2006">
              <mc:Choice xmlns:v="urn:schemas-microsoft-com:vml" Requires="v">
                <p:oleObj spid="_x0000_s22582" r:id="rId4" imgW="6010188" imgH="1476360" progId="">
                  <p:embed/>
                </p:oleObj>
              </mc:Choice>
              <mc:Fallback>
                <p:oleObj r:id="rId4" imgW="6010188" imgH="1476360" progId="">
                  <p:embed/>
                  <p:pic>
                    <p:nvPicPr>
                      <p:cNvPr id="0"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17" y="4932669"/>
                        <a:ext cx="6456045" cy="1677035"/>
                      </a:xfrm>
                      <a:prstGeom prst="rect">
                        <a:avLst/>
                      </a:prstGeom>
                      <a:solidFill>
                        <a:schemeClr val="bg1"/>
                      </a:solidFill>
                    </p:spPr>
                  </p:pic>
                </p:oleObj>
              </mc:Fallback>
            </mc:AlternateContent>
          </a:graphicData>
        </a:graphic>
      </p:graphicFrame>
      <p:sp>
        <p:nvSpPr>
          <p:cNvPr id="6" name="内容占位符 5">
            <a:extLst>
              <a:ext uri="{FF2B5EF4-FFF2-40B4-BE49-F238E27FC236}">
                <a16:creationId xmlns:a16="http://schemas.microsoft.com/office/drawing/2014/main" id="{80321059-1F39-AC4D-8D16-71526B65B293}"/>
              </a:ext>
            </a:extLst>
          </p:cNvPr>
          <p:cNvSpPr>
            <a:spLocks noGrp="1"/>
          </p:cNvSpPr>
          <p:nvPr>
            <p:ph idx="1"/>
          </p:nvPr>
        </p:nvSpPr>
        <p:spPr/>
        <p:txBody>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Times New Roman" panose="02020603050405020304"/>
                <a:ea typeface="SimHei" panose="02010609060101010101" pitchFamily="49" charset="-122"/>
                <a:sym typeface="Times New Roman" panose="02020603050405020304"/>
              </a:rPr>
              <a:t>流应用一般表示为</a:t>
            </a:r>
            <a:r>
              <a:rPr lang="zh-CN" altLang="en-US" dirty="0">
                <a:solidFill>
                  <a:srgbClr val="0033CC"/>
                </a:solidFill>
                <a:latin typeface="Times New Roman" panose="02020603050405020304"/>
                <a:ea typeface="SimHei" panose="02010609060101010101" pitchFamily="49" charset="-122"/>
                <a:sym typeface="Times New Roman" panose="02020603050405020304"/>
              </a:rPr>
              <a:t>有向无环图（</a:t>
            </a:r>
            <a:r>
              <a:rPr lang="en" altLang="zh-CN" dirty="0">
                <a:solidFill>
                  <a:srgbClr val="0033CC"/>
                </a:solidFill>
                <a:ea typeface="SimHei" panose="02010609060101010101" pitchFamily="49" charset="-122"/>
                <a:cs typeface="Times New Roman" panose="02020603050405020304" pitchFamily="18" charset="0"/>
                <a:sym typeface="Times New Roman" panose="02020603050405020304"/>
              </a:rPr>
              <a:t>DAG</a:t>
            </a:r>
            <a:r>
              <a:rPr lang="zh-CN" altLang="en" dirty="0">
                <a:solidFill>
                  <a:srgbClr val="0033CC"/>
                </a:solidFill>
                <a:latin typeface="Times New Roman" panose="02020603050405020304"/>
                <a:ea typeface="SimHei" panose="02010609060101010101" pitchFamily="49" charset="-122"/>
                <a:sym typeface="Times New Roman" panose="02020603050405020304"/>
              </a:rPr>
              <a:t>）</a:t>
            </a:r>
            <a:r>
              <a:rPr lang="zh-CN" altLang="en-US" dirty="0">
                <a:latin typeface="Times New Roman" panose="02020603050405020304"/>
                <a:ea typeface="SimHei" panose="02010609060101010101" pitchFamily="49" charset="-122"/>
                <a:sym typeface="Times New Roman" panose="02020603050405020304"/>
              </a:rPr>
              <a:t>模型</a:t>
            </a:r>
          </a:p>
          <a:p>
            <a:pPr lvl="1">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Times New Roman" panose="02020603050405020304"/>
                <a:ea typeface="SimHei" panose="02010609060101010101" pitchFamily="49" charset="-122"/>
                <a:sym typeface="Times New Roman" panose="02020603050405020304"/>
              </a:rPr>
              <a:t>节点：执行一个简单应</a:t>
            </a:r>
            <a:r>
              <a:rPr lang="zh-CN" altLang="en-US" dirty="0">
                <a:ea typeface="SimHei" panose="02010609060101010101" pitchFamily="49" charset="-122"/>
                <a:sym typeface="Times New Roman" panose="02020603050405020304"/>
              </a:rPr>
              <a:t>用逻辑的</a:t>
            </a:r>
            <a:r>
              <a:rPr lang="zh-CN" altLang="en-US" dirty="0">
                <a:solidFill>
                  <a:srgbClr val="0033CC"/>
                </a:solidFill>
                <a:ea typeface="SimHei" panose="02010609060101010101" pitchFamily="49" charset="-122"/>
                <a:sym typeface="Times New Roman" panose="02020603050405020304"/>
              </a:rPr>
              <a:t>操作</a:t>
            </a:r>
            <a:endParaRPr lang="zh-CN" altLang="en-US" dirty="0">
              <a:solidFill>
                <a:srgbClr val="0033CC"/>
              </a:solidFill>
              <a:latin typeface="Times New Roman" panose="02020603050405020304"/>
              <a:ea typeface="SimHei" panose="02010609060101010101" pitchFamily="49" charset="-122"/>
              <a:sym typeface="Times New Roman" panose="02020603050405020304"/>
            </a:endParaRPr>
          </a:p>
          <a:p>
            <a:pPr lvl="1">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Times New Roman" panose="02020603050405020304"/>
                <a:ea typeface="SimHei" panose="02010609060101010101" pitchFamily="49" charset="-122"/>
                <a:sym typeface="Times New Roman" panose="02020603050405020304"/>
              </a:rPr>
              <a:t>有向边：</a:t>
            </a:r>
            <a:r>
              <a:rPr lang="zh-CN" altLang="en-US" dirty="0">
                <a:solidFill>
                  <a:srgbClr val="CC00CC"/>
                </a:solidFill>
                <a:latin typeface="Times New Roman" panose="02020603050405020304"/>
                <a:ea typeface="SimHei" panose="02010609060101010101" pitchFamily="49" charset="-122"/>
                <a:sym typeface="Times New Roman" panose="02020603050405020304"/>
              </a:rPr>
              <a:t>操作</a:t>
            </a:r>
            <a:r>
              <a:rPr lang="zh-CN" altLang="en-US" dirty="0">
                <a:latin typeface="Times New Roman" panose="02020603050405020304"/>
                <a:ea typeface="SimHei" panose="02010609060101010101" pitchFamily="49" charset="-122"/>
                <a:sym typeface="Times New Roman" panose="02020603050405020304"/>
              </a:rPr>
              <a:t>间上下游逻辑关联；</a:t>
            </a:r>
            <a:r>
              <a:rPr lang="zh-CN" altLang="en-US" dirty="0">
                <a:solidFill>
                  <a:srgbClr val="CC00CC"/>
                </a:solidFill>
                <a:latin typeface="Times New Roman" panose="02020603050405020304"/>
                <a:ea typeface="SimHei" panose="02010609060101010101" pitchFamily="49" charset="-122"/>
                <a:sym typeface="Times New Roman" panose="02020603050405020304"/>
              </a:rPr>
              <a:t>元组</a:t>
            </a:r>
            <a:r>
              <a:rPr lang="zh-CN" altLang="en-US" dirty="0">
                <a:latin typeface="Times New Roman" panose="02020603050405020304"/>
                <a:ea typeface="SimHei" panose="02010609060101010101" pitchFamily="49" charset="-122"/>
                <a:sym typeface="Times New Roman" panose="02020603050405020304"/>
              </a:rPr>
              <a:t>的传递方向</a:t>
            </a:r>
            <a:endParaRPr lang="zh-CN" altLang="en-US" dirty="0">
              <a:latin typeface="Times New Roman" panose="02020603050405020304"/>
              <a:ea typeface="SimHei" panose="02010609060101010101" pitchFamily="49" charset="-122"/>
              <a:sym typeface="Helvetica"/>
            </a:endParaRPr>
          </a:p>
          <a:p>
            <a:pPr>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Times New Roman" panose="02020603050405020304"/>
                <a:ea typeface="SimHei" panose="02010609060101010101" pitchFamily="49" charset="-122"/>
                <a:sym typeface="Helvetica"/>
              </a:rPr>
              <a:t>应用举例：</a:t>
            </a:r>
            <a:r>
              <a:rPr lang="en" altLang="zh-CN" dirty="0">
                <a:ea typeface="SimHei" panose="02010609060101010101" pitchFamily="49" charset="-122"/>
                <a:cs typeface="Times New Roman" panose="02020603050405020304" pitchFamily="18" charset="0"/>
                <a:sym typeface="Helvetica"/>
              </a:rPr>
              <a:t>Twitter</a:t>
            </a:r>
            <a:r>
              <a:rPr lang="zh-CN" altLang="en-US" dirty="0">
                <a:latin typeface="Times New Roman" panose="02020603050405020304"/>
                <a:ea typeface="SimHei" panose="02010609060101010101" pitchFamily="49" charset="-122"/>
                <a:sym typeface="Helvetica"/>
              </a:rPr>
              <a:t>单词计数</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672079-667D-974E-A8D9-4F00AB6CD599}"/>
              </a:ext>
            </a:extLst>
          </p:cNvPr>
          <p:cNvSpPr>
            <a:spLocks noGrp="1"/>
          </p:cNvSpPr>
          <p:nvPr>
            <p:ph type="title"/>
          </p:nvPr>
        </p:nvSpPr>
        <p:spPr/>
        <p:txBody>
          <a:bodyPr/>
          <a:lstStyle/>
          <a:p>
            <a:r>
              <a:rPr lang="zh-CN" altLang="zh-CN" sz="4800" b="1" dirty="0">
                <a:solidFill>
                  <a:srgbClr val="1723FF"/>
                </a:solidFill>
                <a:sym typeface="+mn-ea"/>
              </a:rPr>
              <a:t>基本</a:t>
            </a:r>
            <a:r>
              <a:rPr lang="zh-CN" altLang="zh-CN" sz="4800" b="1" dirty="0">
                <a:solidFill>
                  <a:srgbClr val="1723FF"/>
                </a:solidFill>
              </a:rPr>
              <a:t>流处理模型</a:t>
            </a:r>
            <a:endParaRPr kumimoji="1" lang="zh-CN" altLang="en-US" sz="4800" b="1" dirty="0">
              <a:solidFill>
                <a:srgbClr val="1723FF"/>
              </a:solidFill>
            </a:endParaRPr>
          </a:p>
        </p:txBody>
      </p:sp>
      <p:sp>
        <p:nvSpPr>
          <p:cNvPr id="148" name="Shape 148"/>
          <p:cNvSpPr/>
          <p:nvPr/>
        </p:nvSpPr>
        <p:spPr>
          <a:xfrm>
            <a:off x="457199" y="364586"/>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graphicFrame>
        <p:nvGraphicFramePr>
          <p:cNvPr id="3" name="对象 2"/>
          <p:cNvGraphicFramePr>
            <a:graphicFrameLocks/>
          </p:cNvGraphicFramePr>
          <p:nvPr>
            <p:extLst>
              <p:ext uri="{D42A27DB-BD31-4B8C-83A1-F6EECF244321}">
                <p14:modId xmlns:p14="http://schemas.microsoft.com/office/powerpoint/2010/main" val="465912648"/>
              </p:ext>
            </p:extLst>
          </p:nvPr>
        </p:nvGraphicFramePr>
        <p:xfrm>
          <a:off x="97937" y="1983167"/>
          <a:ext cx="8889946" cy="3882374"/>
        </p:xfrm>
        <a:graphic>
          <a:graphicData uri="http://schemas.openxmlformats.org/presentationml/2006/ole">
            <mc:AlternateContent xmlns:mc="http://schemas.openxmlformats.org/markup-compatibility/2006">
              <mc:Choice xmlns:v="urn:schemas-microsoft-com:vml" Requires="v">
                <p:oleObj spid="_x0000_s27702" r:id="rId3" imgW="8458132" imgH="3724380" progId="">
                  <p:embed/>
                </p:oleObj>
              </mc:Choice>
              <mc:Fallback>
                <p:oleObj r:id="rId3" imgW="8458132" imgH="3724380" progId="">
                  <p:embed/>
                  <p:pic>
                    <p:nvPicPr>
                      <p:cNvPr id="0" name="Picture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37" y="1983167"/>
                        <a:ext cx="8889946" cy="3882374"/>
                      </a:xfrm>
                      <a:prstGeom prst="rect">
                        <a:avLst/>
                      </a:prstGeom>
                      <a:solidFill>
                        <a:schemeClr val="bg1"/>
                      </a:solidFill>
                    </p:spPr>
                  </p:pic>
                </p:oleObj>
              </mc:Fallback>
            </mc:AlternateContent>
          </a:graphicData>
        </a:graphic>
      </p:graphicFrame>
      <p:sp>
        <p:nvSpPr>
          <p:cNvPr id="7" name="内容占位符 6">
            <a:extLst>
              <a:ext uri="{FF2B5EF4-FFF2-40B4-BE49-F238E27FC236}">
                <a16:creationId xmlns:a16="http://schemas.microsoft.com/office/drawing/2014/main" id="{83FD8343-07BF-3E45-83C2-1133170FE995}"/>
              </a:ext>
            </a:extLst>
          </p:cNvPr>
          <p:cNvSpPr>
            <a:spLocks noGrp="1"/>
          </p:cNvSpPr>
          <p:nvPr>
            <p:ph idx="1"/>
          </p:nvPr>
        </p:nvSpPr>
        <p:spPr>
          <a:xfrm>
            <a:off x="97937" y="1166018"/>
            <a:ext cx="8889946" cy="651631"/>
          </a:xfrm>
        </p:spPr>
        <p:txBody>
          <a:bodyPr/>
          <a:lstStyle/>
          <a:p>
            <a:r>
              <a:rPr lang="zh-CN" altLang="zh-CN" dirty="0">
                <a:latin typeface="SimHei" panose="02010609060101010101" pitchFamily="49" charset="-122"/>
                <a:ea typeface="SimHei" panose="02010609060101010101" pitchFamily="49" charset="-122"/>
                <a:cs typeface="+mj-cs"/>
                <a:sym typeface="Helvetica"/>
              </a:rPr>
              <a:t>以流数据元组为单位依次进行处理</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238CC7C-7C3B-B54A-9162-DC55EE61B1B9}"/>
              </a:ext>
            </a:extLst>
          </p:cNvPr>
          <p:cNvSpPr>
            <a:spLocks noGrp="1"/>
          </p:cNvSpPr>
          <p:nvPr>
            <p:ph type="title"/>
          </p:nvPr>
        </p:nvSpPr>
        <p:spPr/>
        <p:txBody>
          <a:bodyPr/>
          <a:lstStyle/>
          <a:p>
            <a:r>
              <a:rPr lang="zh-CN" altLang="zh-CN" sz="4800" b="1" dirty="0">
                <a:solidFill>
                  <a:srgbClr val="1723FF"/>
                </a:solidFill>
              </a:rPr>
              <a:t>微批处理模型</a:t>
            </a:r>
            <a:endParaRPr kumimoji="1" lang="zh-CN" altLang="en-US" sz="4800" b="1" dirty="0">
              <a:solidFill>
                <a:srgbClr val="1723FF"/>
              </a:solidFill>
            </a:endParaRPr>
          </a:p>
        </p:txBody>
      </p:sp>
      <p:sp>
        <p:nvSpPr>
          <p:cNvPr id="147" name="Shape 147"/>
          <p:cNvSpPr>
            <a:spLocks noGrp="1"/>
          </p:cNvSpPr>
          <p:nvPr>
            <p:ph idx="1"/>
          </p:nvPr>
        </p:nvSpPr>
        <p:spPr>
          <a:prstGeom prst="rect">
            <a:avLst/>
          </a:prstGeom>
        </p:spPr>
        <p:txBody>
          <a:bodyPr/>
          <a:lstStyle/>
          <a:p>
            <a:pPr marL="0" indent="0">
              <a:buNone/>
              <a:defRPr sz="3200"/>
            </a:pPr>
            <a:endParaRPr sz="3200" dirty="0">
              <a:latin typeface="楷体" panose="02010609060101010101" pitchFamily="49" charset="-122"/>
              <a:ea typeface="楷体" panose="02010609060101010101" pitchFamily="49" charset="-122"/>
              <a:cs typeface="+mj-cs"/>
            </a:endParaRPr>
          </a:p>
          <a:p>
            <a:pPr>
              <a:defRPr sz="3200"/>
            </a:pPr>
            <a:endParaRPr dirty="0"/>
          </a:p>
          <a:p>
            <a:pPr marL="0" indent="0">
              <a:buSzTx/>
              <a:buNone/>
              <a:defRPr sz="3200"/>
            </a:pPr>
            <a:endParaRPr dirty="0"/>
          </a:p>
          <a:p>
            <a:pPr marL="0" indent="0">
              <a:buSzTx/>
              <a:buNone/>
              <a:defRPr sz="3200"/>
            </a:pPr>
            <a:endParaRPr dirty="0"/>
          </a:p>
          <a:p>
            <a:pPr>
              <a:defRPr sz="3200"/>
            </a:pPr>
            <a:endParaRPr dirty="0"/>
          </a:p>
          <a:p>
            <a:pPr marL="0" indent="0">
              <a:buNone/>
              <a:defRPr sz="3200"/>
            </a:pPr>
            <a:endParaRPr sz="3200" dirty="0">
              <a:latin typeface="楷体" panose="02010609060101010101" pitchFamily="49" charset="-122"/>
              <a:ea typeface="楷体" panose="02010609060101010101" pitchFamily="49" charset="-122"/>
              <a:cs typeface="+mj-cs"/>
            </a:endParaRPr>
          </a:p>
        </p:txBody>
      </p:sp>
      <p:sp>
        <p:nvSpPr>
          <p:cNvPr id="148" name="Shape 148"/>
          <p:cNvSpPr/>
          <p:nvPr/>
        </p:nvSpPr>
        <p:spPr>
          <a:xfrm>
            <a:off x="457199" y="364586"/>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3827878794"/>
              </p:ext>
            </p:extLst>
          </p:nvPr>
        </p:nvGraphicFramePr>
        <p:xfrm>
          <a:off x="8727" y="2178467"/>
          <a:ext cx="9104244" cy="3742294"/>
        </p:xfrm>
        <a:graphic>
          <a:graphicData uri="http://schemas.openxmlformats.org/presentationml/2006/ole">
            <mc:AlternateContent xmlns:mc="http://schemas.openxmlformats.org/markup-compatibility/2006">
              <mc:Choice xmlns:v="urn:schemas-microsoft-com:vml" Requires="v">
                <p:oleObj spid="_x0000_s28726" r:id="rId3" imgW="8839290" imgH="3933900" progId="">
                  <p:embed/>
                </p:oleObj>
              </mc:Choice>
              <mc:Fallback>
                <p:oleObj r:id="rId3" imgW="8839290" imgH="3933900" progId="">
                  <p:embed/>
                  <p:pic>
                    <p:nvPicPr>
                      <p:cNvPr id="0" name="图片 3" descr="image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7" y="2178467"/>
                        <a:ext cx="9104244" cy="3742294"/>
                      </a:xfrm>
                      <a:prstGeom prst="rect">
                        <a:avLst/>
                      </a:prstGeom>
                      <a:noFill/>
                    </p:spPr>
                  </p:pic>
                </p:oleObj>
              </mc:Fallback>
            </mc:AlternateContent>
          </a:graphicData>
        </a:graphic>
      </p:graphicFrame>
      <p:sp>
        <p:nvSpPr>
          <p:cNvPr id="7" name="Shape 141"/>
          <p:cNvSpPr>
            <a:spLocks noGrp="1"/>
          </p:cNvSpPr>
          <p:nvPr/>
        </p:nvSpPr>
        <p:spPr>
          <a:xfrm>
            <a:off x="137624" y="1086813"/>
            <a:ext cx="8850259" cy="4706752"/>
          </a:xfrm>
          <a:prstGeom prst="rect">
            <a:avLst/>
          </a:prstGeom>
          <a:ln w="12700">
            <a:miter lim="400000"/>
          </a:ln>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dirty="0">
                <a:latin typeface="SimHei" panose="02010609060101010101" pitchFamily="49" charset="-122"/>
                <a:ea typeface="SimHei" panose="02010609060101010101" pitchFamily="49" charset="-122"/>
                <a:cs typeface="+mj-cs"/>
                <a:sym typeface="Helvetica"/>
              </a:rPr>
              <a:t>按固定时间</a:t>
            </a:r>
            <a:r>
              <a:rPr lang="en-US" altLang="zh-CN" dirty="0">
                <a:latin typeface="SimHei" panose="02010609060101010101" pitchFamily="49" charset="-122"/>
                <a:ea typeface="SimHei" panose="02010609060101010101" pitchFamily="49" charset="-122"/>
                <a:cs typeface="+mj-cs"/>
                <a:sym typeface="Helvetica"/>
              </a:rPr>
              <a:t>/</a:t>
            </a:r>
            <a:r>
              <a:rPr lang="zh-CN" altLang="en-US" dirty="0">
                <a:latin typeface="SimHei" panose="02010609060101010101" pitchFamily="49" charset="-122"/>
                <a:ea typeface="SimHei" panose="02010609060101010101" pitchFamily="49" charset="-122"/>
                <a:cs typeface="+mj-cs"/>
                <a:sym typeface="Helvetica"/>
              </a:rPr>
              <a:t>元组数目将流数据划分为连续的若干批量数据，对每个批次依次进行处理</a:t>
            </a:r>
          </a:p>
        </p:txBody>
      </p:sp>
      <p:sp>
        <p:nvSpPr>
          <p:cNvPr id="26" name="TextBox 1"/>
          <p:cNvSpPr txBox="1"/>
          <p:nvPr/>
        </p:nvSpPr>
        <p:spPr>
          <a:xfrm>
            <a:off x="1562100" y="6117648"/>
            <a:ext cx="1384995" cy="687817"/>
          </a:xfrm>
          <a:prstGeom prst="rect">
            <a:avLst/>
          </a:prstGeom>
          <a:noFill/>
        </p:spPr>
        <p:txBody>
          <a:bodyPr wrap="none" lIns="0" tIns="0" rIns="0" rtlCol="0">
            <a:spAutoFit/>
          </a:bodyPr>
          <a:lstStyle/>
          <a:p>
            <a:pPr>
              <a:lnSpc>
                <a:spcPts val="2300"/>
              </a:lnSpc>
            </a:pPr>
            <a:r>
              <a:rPr lang="en-US" altLang="zh-CN" sz="1800" dirty="0">
                <a:solidFill>
                  <a:schemeClr val="accent1"/>
                </a:solidFill>
                <a:latin typeface="SimHei" panose="02010609060101010101" pitchFamily="49" charset="-122"/>
                <a:ea typeface="SimHei" panose="02010609060101010101" pitchFamily="49" charset="-122"/>
                <a:cs typeface="微软雅黑" panose="020B0503020204020204" charset="-122"/>
              </a:rPr>
              <a:t>减少传输成本</a:t>
            </a:r>
          </a:p>
          <a:p>
            <a:pPr>
              <a:lnSpc>
                <a:spcPts val="3200"/>
              </a:lnSpc>
            </a:pPr>
            <a:r>
              <a:rPr lang="en-US" altLang="zh-CN" sz="1800" dirty="0">
                <a:solidFill>
                  <a:schemeClr val="accent1"/>
                </a:solidFill>
                <a:latin typeface="SimHei" panose="02010609060101010101" pitchFamily="49" charset="-122"/>
                <a:ea typeface="SimHei" panose="02010609060101010101" pitchFamily="49" charset="-122"/>
                <a:cs typeface="微软雅黑" panose="020B0503020204020204" charset="-122"/>
              </a:rPr>
              <a:t>降低容错难度</a:t>
            </a:r>
          </a:p>
        </p:txBody>
      </p:sp>
      <p:sp>
        <p:nvSpPr>
          <p:cNvPr id="27" name="TextBox 1"/>
          <p:cNvSpPr txBox="1"/>
          <p:nvPr/>
        </p:nvSpPr>
        <p:spPr>
          <a:xfrm>
            <a:off x="4601845" y="6117648"/>
            <a:ext cx="2769989" cy="687817"/>
          </a:xfrm>
          <a:prstGeom prst="rect">
            <a:avLst/>
          </a:prstGeom>
          <a:noFill/>
        </p:spPr>
        <p:txBody>
          <a:bodyPr wrap="none" lIns="0" tIns="0" rIns="0" rtlCol="0">
            <a:spAutoFit/>
          </a:bodyPr>
          <a:lstStyle/>
          <a:p>
            <a:pPr algn="l">
              <a:lnSpc>
                <a:spcPts val="2300"/>
              </a:lnSpc>
            </a:pPr>
            <a:r>
              <a:rPr lang="en-US" altLang="zh-CN" sz="1800" dirty="0">
                <a:solidFill>
                  <a:schemeClr val="accent6">
                    <a:lumMod val="75000"/>
                  </a:schemeClr>
                </a:solidFill>
                <a:latin typeface="SimHei" panose="02010609060101010101" pitchFamily="49" charset="-122"/>
                <a:ea typeface="SimHei" panose="02010609060101010101" pitchFamily="49" charset="-122"/>
                <a:cs typeface="微软雅黑" panose="020B0503020204020204" charset="-122"/>
              </a:rPr>
              <a:t>增加处理</a:t>
            </a:r>
            <a:r>
              <a:rPr lang="zh-CN" altLang="en-US" sz="1800" dirty="0">
                <a:solidFill>
                  <a:schemeClr val="accent6">
                    <a:lumMod val="75000"/>
                  </a:schemeClr>
                </a:solidFill>
                <a:latin typeface="SimHei" panose="02010609060101010101" pitchFamily="49" charset="-122"/>
                <a:ea typeface="SimHei" panose="02010609060101010101" pitchFamily="49" charset="-122"/>
                <a:cs typeface="微软雅黑" panose="020B0503020204020204" charset="-122"/>
              </a:rPr>
              <a:t>延时</a:t>
            </a:r>
          </a:p>
          <a:p>
            <a:pPr algn="l">
              <a:lnSpc>
                <a:spcPts val="3200"/>
              </a:lnSpc>
            </a:pPr>
            <a:r>
              <a:rPr lang="zh-CN" altLang="en-US" dirty="0">
                <a:solidFill>
                  <a:schemeClr val="accent6">
                    <a:lumMod val="75000"/>
                  </a:schemeClr>
                </a:solidFill>
                <a:latin typeface="SimHei" panose="02010609060101010101" pitchFamily="49" charset="-122"/>
                <a:ea typeface="SimHei" panose="02010609060101010101" pitchFamily="49" charset="-122"/>
                <a:cs typeface="微软雅黑" panose="020B0503020204020204" charset="-122"/>
                <a:sym typeface="+mn-ea"/>
              </a:rPr>
              <a:t>无法处理批次间的数据聚合</a:t>
            </a:r>
            <a:endParaRPr lang="zh-CN" altLang="en-US" sz="1800" dirty="0">
              <a:solidFill>
                <a:schemeClr val="accent6">
                  <a:lumMod val="75000"/>
                </a:schemeClr>
              </a:solidFill>
              <a:latin typeface="SimHei" panose="02010609060101010101" pitchFamily="49" charset="-122"/>
              <a:ea typeface="SimHei" panose="02010609060101010101" pitchFamily="49" charset="-122"/>
              <a:cs typeface="微软雅黑" panose="020B0503020204020204" charset="-122"/>
              <a:sym typeface="+mn-ea"/>
            </a:endParaRPr>
          </a:p>
        </p:txBody>
      </p:sp>
      <p:pic>
        <p:nvPicPr>
          <p:cNvPr id="11" name="图片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19067" y="6242223"/>
            <a:ext cx="477843" cy="460572"/>
          </a:xfrm>
          <a:prstGeom prst="rect">
            <a:avLst/>
          </a:prstGeom>
        </p:spPr>
      </p:pic>
      <p:pic>
        <p:nvPicPr>
          <p:cNvPr id="9" name="图片 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002176" y="6271010"/>
            <a:ext cx="414514" cy="431785"/>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D16DFD-597D-0B4F-A247-785BCEBD4230}"/>
              </a:ext>
            </a:extLst>
          </p:cNvPr>
          <p:cNvSpPr>
            <a:spLocks noGrp="1"/>
          </p:cNvSpPr>
          <p:nvPr>
            <p:ph type="title"/>
          </p:nvPr>
        </p:nvSpPr>
        <p:spPr/>
        <p:txBody>
          <a:bodyPr/>
          <a:lstStyle/>
          <a:p>
            <a:r>
              <a:rPr lang="zh-CN" altLang="en-US" sz="4800" b="1" dirty="0">
                <a:solidFill>
                  <a:srgbClr val="1723FF"/>
                </a:solidFill>
              </a:rPr>
              <a:t>分布式流处理中的并行技术</a:t>
            </a:r>
            <a:endParaRPr kumimoji="1" lang="zh-CN" altLang="en-US" sz="4800" b="1" dirty="0">
              <a:solidFill>
                <a:srgbClr val="1723FF"/>
              </a:solidFill>
            </a:endParaRPr>
          </a:p>
        </p:txBody>
      </p:sp>
      <p:sp>
        <p:nvSpPr>
          <p:cNvPr id="9" name="Shape 141"/>
          <p:cNvSpPr>
            <a:spLocks noGrp="1"/>
          </p:cNvSpPr>
          <p:nvPr>
            <p:ph idx="1"/>
          </p:nvPr>
        </p:nvSpPr>
        <p:spPr>
          <a:prstGeom prst="rect">
            <a:avLst/>
          </a:prstGeom>
        </p:spPr>
        <p:txBody>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3200" dirty="0">
                <a:ea typeface="SimHei" panose="02010609060101010101" pitchFamily="49" charset="-122"/>
                <a:cs typeface="+mj-cs"/>
                <a:sym typeface="Times New Roman" panose="02020603050405020304"/>
              </a:rPr>
              <a:t>通过</a:t>
            </a:r>
            <a:r>
              <a:rPr lang="en-US" altLang="zh-CN" sz="3200" dirty="0">
                <a:solidFill>
                  <a:srgbClr val="CC00CC"/>
                </a:solidFill>
                <a:ea typeface="SimHei" panose="02010609060101010101" pitchFamily="49" charset="-122"/>
                <a:cs typeface="+mj-cs"/>
                <a:sym typeface="Times New Roman" panose="02020603050405020304"/>
              </a:rPr>
              <a:t>DAG</a:t>
            </a:r>
            <a:r>
              <a:rPr lang="zh-CN" altLang="en-US" sz="3200" dirty="0">
                <a:solidFill>
                  <a:srgbClr val="CC00CC"/>
                </a:solidFill>
                <a:ea typeface="SimHei" panose="02010609060101010101" pitchFamily="49" charset="-122"/>
                <a:cs typeface="+mj-cs"/>
                <a:sym typeface="Times New Roman" panose="02020603050405020304"/>
              </a:rPr>
              <a:t>模型</a:t>
            </a:r>
            <a:r>
              <a:rPr lang="zh-CN" altLang="en-US" sz="3200" dirty="0">
                <a:ea typeface="SimHei" panose="02010609060101010101" pitchFamily="49" charset="-122"/>
                <a:cs typeface="+mj-cs"/>
                <a:sym typeface="Times New Roman" panose="02020603050405020304"/>
              </a:rPr>
              <a:t>来实现计算的</a:t>
            </a:r>
            <a:r>
              <a:rPr lang="zh-CN" altLang="en-US" sz="3200" dirty="0">
                <a:solidFill>
                  <a:srgbClr val="0033CC"/>
                </a:solidFill>
                <a:ea typeface="SimHei" panose="02010609060101010101" pitchFamily="49" charset="-122"/>
                <a:cs typeface="+mj-cs"/>
                <a:sym typeface="Times New Roman" panose="02020603050405020304"/>
              </a:rPr>
              <a:t>流水线并行</a:t>
            </a:r>
            <a:r>
              <a:rPr lang="zh-CN" altLang="en-US" sz="3200" dirty="0">
                <a:ea typeface="SimHei" panose="02010609060101010101" pitchFamily="49" charset="-122"/>
                <a:cs typeface="+mj-cs"/>
                <a:sym typeface="Times New Roman" panose="02020603050405020304"/>
              </a:rPr>
              <a:t>和</a:t>
            </a:r>
            <a:r>
              <a:rPr lang="zh-CN" altLang="en-US" sz="3200" dirty="0">
                <a:solidFill>
                  <a:srgbClr val="0033CC"/>
                </a:solidFill>
                <a:ea typeface="SimHei" panose="02010609060101010101" pitchFamily="49" charset="-122"/>
                <a:cs typeface="+mj-cs"/>
                <a:sym typeface="Times New Roman" panose="02020603050405020304"/>
              </a:rPr>
              <a:t>任务并行</a:t>
            </a:r>
            <a:endParaRPr lang="en-US" altLang="zh-CN" sz="3200" dirty="0">
              <a:solidFill>
                <a:srgbClr val="0033CC"/>
              </a:solidFill>
              <a:ea typeface="SimHei" panose="02010609060101010101" pitchFamily="49" charset="-122"/>
              <a:cs typeface="+mj-cs"/>
              <a:sym typeface="Times New Roman" panose="02020603050405020304"/>
            </a:endParaRPr>
          </a:p>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endParaRPr lang="en-US" altLang="zh-CN" sz="2400" dirty="0">
              <a:solidFill>
                <a:srgbClr val="0033CC"/>
              </a:solidFill>
              <a:ea typeface="SimHei" panose="02010609060101010101" pitchFamily="49" charset="-122"/>
              <a:cs typeface="+mj-cs"/>
              <a:sym typeface="Times New Roman" panose="02020603050405020304"/>
            </a:endParaRPr>
          </a:p>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endParaRPr lang="en-US" altLang="zh-CN" sz="2400" dirty="0">
              <a:ea typeface="SimHei" panose="02010609060101010101" pitchFamily="49" charset="-122"/>
              <a:cs typeface="+mj-cs"/>
              <a:sym typeface="Helvetica"/>
            </a:endParaRPr>
          </a:p>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endParaRPr lang="en-US" altLang="zh-CN" sz="2400" dirty="0">
              <a:ea typeface="SimHei" panose="02010609060101010101" pitchFamily="49" charset="-122"/>
              <a:cs typeface="+mj-cs"/>
              <a:sym typeface="Helvetica"/>
            </a:endParaRPr>
          </a:p>
          <a:p>
            <a:pPr marL="0" indent="0">
              <a:lnSpc>
                <a:spcPct val="100000"/>
              </a:lnSpc>
              <a:buNone/>
              <a:defRPr sz="3200">
                <a:latin typeface="Times New Roman" panose="02020603050405020304"/>
                <a:ea typeface="Times New Roman" panose="02020603050405020304"/>
                <a:cs typeface="Times New Roman" panose="02020603050405020304"/>
                <a:sym typeface="Times New Roman" panose="02020603050405020304"/>
              </a:defRPr>
            </a:pPr>
            <a:endParaRPr dirty="0">
              <a:ea typeface="SimHei" panose="02010609060101010101" pitchFamily="49" charset="-122"/>
              <a:cs typeface="+mj-cs"/>
              <a:sym typeface="Helvetica"/>
            </a:endParaRPr>
          </a:p>
          <a:p>
            <a:pPr>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ea typeface="SimHei" panose="02010609060101010101" pitchFamily="49" charset="-122"/>
                <a:cs typeface="+mj-cs"/>
                <a:sym typeface="Helvetica"/>
              </a:rPr>
              <a:t>通过对</a:t>
            </a:r>
            <a:r>
              <a:rPr lang="zh-CN" altLang="en-US" dirty="0">
                <a:solidFill>
                  <a:srgbClr val="CC00CC"/>
                </a:solidFill>
                <a:ea typeface="SimHei" panose="02010609060101010101" pitchFamily="49" charset="-122"/>
                <a:cs typeface="+mj-cs"/>
                <a:sym typeface="Helvetica"/>
              </a:rPr>
              <a:t>操作</a:t>
            </a:r>
            <a:r>
              <a:rPr lang="zh-CN" altLang="en-US" dirty="0">
                <a:ea typeface="SimHei" panose="02010609060101010101" pitchFamily="49" charset="-122"/>
                <a:cs typeface="+mj-cs"/>
                <a:sym typeface="Helvetica"/>
              </a:rPr>
              <a:t>多</a:t>
            </a:r>
            <a:r>
              <a:rPr lang="zh-CN" altLang="en-US" dirty="0">
                <a:solidFill>
                  <a:srgbClr val="0033CC"/>
                </a:solidFill>
                <a:ea typeface="SimHei" panose="02010609060101010101" pitchFamily="49" charset="-122"/>
                <a:cs typeface="+mj-cs"/>
                <a:sym typeface="Helvetica"/>
              </a:rPr>
              <a:t>实例</a:t>
            </a:r>
            <a:r>
              <a:rPr lang="zh-CN" altLang="en-US" dirty="0">
                <a:ea typeface="SimHei" panose="02010609060101010101" pitchFamily="49" charset="-122"/>
                <a:cs typeface="+mj-cs"/>
                <a:sym typeface="Helvetica"/>
              </a:rPr>
              <a:t>化实现计算的</a:t>
            </a:r>
            <a:r>
              <a:rPr lang="zh-CN" altLang="en-US" dirty="0">
                <a:solidFill>
                  <a:srgbClr val="0033CC"/>
                </a:solidFill>
                <a:ea typeface="SimHei" panose="02010609060101010101" pitchFamily="49" charset="-122"/>
                <a:cs typeface="+mj-cs"/>
                <a:sym typeface="Helvetica"/>
              </a:rPr>
              <a:t>数据并行</a:t>
            </a:r>
            <a:endParaRPr dirty="0">
              <a:solidFill>
                <a:srgbClr val="0033CC"/>
              </a:solidFill>
              <a:ea typeface="SimHei" panose="02010609060101010101" pitchFamily="49" charset="-122"/>
              <a:cs typeface="+mj-cs"/>
              <a:sym typeface="Helvetica"/>
            </a:endParaRPr>
          </a:p>
        </p:txBody>
      </p:sp>
      <p:sp>
        <p:nvSpPr>
          <p:cNvPr id="142" name="Shape 142"/>
          <p:cNvSpPr/>
          <p:nvPr/>
        </p:nvSpPr>
        <p:spPr>
          <a:xfrm>
            <a:off x="264160" y="371519"/>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altLang="en-US" dirty="0"/>
          </a:p>
        </p:txBody>
      </p:sp>
      <p:pic>
        <p:nvPicPr>
          <p:cNvPr id="144" name="image13.pdf"/>
          <p:cNvPicPr>
            <a:picLocks noChangeAspect="1"/>
          </p:cNvPicPr>
          <p:nvPr/>
        </p:nvPicPr>
        <p:blipFill>
          <a:blip r:embed="rId2" cstate="print"/>
          <a:stretch>
            <a:fillRect/>
          </a:stretch>
        </p:blipFill>
        <p:spPr>
          <a:xfrm>
            <a:off x="2758276" y="4646899"/>
            <a:ext cx="3627447" cy="2001093"/>
          </a:xfrm>
          <a:prstGeom prst="rect">
            <a:avLst/>
          </a:prstGeom>
          <a:solidFill>
            <a:schemeClr val="bg1"/>
          </a:solidFill>
          <a:ln w="12700">
            <a:miter lim="400000"/>
            <a:headEnd/>
            <a:tailEnd/>
          </a:ln>
        </p:spPr>
      </p:pic>
      <p:pic>
        <p:nvPicPr>
          <p:cNvPr id="10" name="image14.pdf"/>
          <p:cNvPicPr>
            <a:picLocks noChangeAspect="1"/>
          </p:cNvPicPr>
          <p:nvPr/>
        </p:nvPicPr>
        <p:blipFill>
          <a:blip r:embed="rId3" cstate="print"/>
          <a:stretch>
            <a:fillRect/>
          </a:stretch>
        </p:blipFill>
        <p:spPr>
          <a:xfrm>
            <a:off x="141499" y="2128547"/>
            <a:ext cx="4844704" cy="1958967"/>
          </a:xfrm>
          <a:prstGeom prst="rect">
            <a:avLst/>
          </a:prstGeom>
          <a:solidFill>
            <a:schemeClr val="bg1"/>
          </a:solidFill>
          <a:ln w="12700">
            <a:miter lim="400000"/>
            <a:headEnd/>
            <a:tailEnd/>
          </a:ln>
        </p:spPr>
      </p:pic>
      <p:grpSp>
        <p:nvGrpSpPr>
          <p:cNvPr id="5" name="组合 4"/>
          <p:cNvGrpSpPr/>
          <p:nvPr/>
        </p:nvGrpSpPr>
        <p:grpSpPr>
          <a:xfrm>
            <a:off x="5112574" y="2147024"/>
            <a:ext cx="3852301" cy="1833330"/>
            <a:chOff x="5092254" y="2057566"/>
            <a:chExt cx="3852301" cy="1833330"/>
          </a:xfrm>
          <a:solidFill>
            <a:schemeClr val="bg1"/>
          </a:solidFill>
        </p:grpSpPr>
        <p:pic>
          <p:nvPicPr>
            <p:cNvPr id="143" name="image12.pdf"/>
            <p:cNvPicPr>
              <a:picLocks noChangeAspect="1"/>
            </p:cNvPicPr>
            <p:nvPr/>
          </p:nvPicPr>
          <p:blipFill>
            <a:blip r:embed="rId4" cstate="print"/>
            <a:stretch>
              <a:fillRect/>
            </a:stretch>
          </p:blipFill>
          <p:spPr>
            <a:xfrm>
              <a:off x="5092254" y="2057566"/>
              <a:ext cx="3852301" cy="1833330"/>
            </a:xfrm>
            <a:prstGeom prst="rect">
              <a:avLst/>
            </a:prstGeom>
            <a:grpFill/>
            <a:ln w="12700">
              <a:miter lim="400000"/>
              <a:headEnd/>
              <a:tailEnd/>
            </a:ln>
          </p:spPr>
        </p:pic>
        <p:sp>
          <p:nvSpPr>
            <p:cNvPr id="4" name="矩形 3"/>
            <p:cNvSpPr/>
            <p:nvPr/>
          </p:nvSpPr>
          <p:spPr>
            <a:xfrm>
              <a:off x="6355243" y="2057566"/>
              <a:ext cx="878677" cy="1833330"/>
            </a:xfrm>
            <a:prstGeom prst="rect">
              <a:avLst/>
            </a:prstGeom>
            <a:grpFill/>
            <a:ln w="19050" cap="flat">
              <a:solidFill>
                <a:schemeClr val="tx1"/>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B75AE1-72FD-5D44-96C0-489FD92362CC}"/>
              </a:ext>
            </a:extLst>
          </p:cNvPr>
          <p:cNvSpPr>
            <a:spLocks noGrp="1"/>
          </p:cNvSpPr>
          <p:nvPr>
            <p:ph type="title"/>
          </p:nvPr>
        </p:nvSpPr>
        <p:spPr/>
        <p:txBody>
          <a:bodyPr/>
          <a:lstStyle/>
          <a:p>
            <a:r>
              <a:rPr lang="zh-CN" altLang="en-US" sz="4800" b="1" dirty="0">
                <a:solidFill>
                  <a:srgbClr val="1723FF"/>
                </a:solidFill>
              </a:rPr>
              <a:t>流数据的分组与调度</a:t>
            </a:r>
            <a:endParaRPr kumimoji="1" lang="zh-CN" altLang="en-US" sz="4800" b="1" dirty="0">
              <a:solidFill>
                <a:srgbClr val="1723FF"/>
              </a:solidFill>
            </a:endParaRPr>
          </a:p>
        </p:txBody>
      </p:sp>
      <p:sp>
        <p:nvSpPr>
          <p:cNvPr id="9" name="Shape 141"/>
          <p:cNvSpPr>
            <a:spLocks noGrp="1"/>
          </p:cNvSpPr>
          <p:nvPr>
            <p:ph idx="1"/>
          </p:nvPr>
        </p:nvSpPr>
        <p:spPr>
          <a:prstGeom prst="rect">
            <a:avLst/>
          </a:prstGeom>
        </p:spPr>
        <p:txBody>
          <a:bodyPr>
            <a:normAutofit/>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3200" dirty="0">
                <a:latin typeface="SimHei" panose="02010609060101010101" pitchFamily="49" charset="-122"/>
                <a:ea typeface="SimHei" panose="02010609060101010101" pitchFamily="49" charset="-122"/>
                <a:cs typeface="+mj-cs"/>
                <a:sym typeface="Times New Roman" panose="02020603050405020304"/>
              </a:rPr>
              <a:t>每个上游</a:t>
            </a:r>
            <a:r>
              <a:rPr lang="zh-CN" altLang="en-US" sz="3200" dirty="0">
                <a:solidFill>
                  <a:srgbClr val="CC00CC"/>
                </a:solidFill>
                <a:latin typeface="SimHei" panose="02010609060101010101" pitchFamily="49" charset="-122"/>
                <a:ea typeface="SimHei" panose="02010609060101010101" pitchFamily="49" charset="-122"/>
                <a:cs typeface="+mj-cs"/>
                <a:sym typeface="Times New Roman" panose="02020603050405020304"/>
              </a:rPr>
              <a:t>实例</a:t>
            </a:r>
            <a:r>
              <a:rPr lang="zh-CN" altLang="en-US" sz="3200" dirty="0">
                <a:latin typeface="SimHei" panose="02010609060101010101" pitchFamily="49" charset="-122"/>
                <a:ea typeface="SimHei" panose="02010609060101010101" pitchFamily="49" charset="-122"/>
                <a:cs typeface="+mj-cs"/>
                <a:sym typeface="Times New Roman" panose="02020603050405020304"/>
              </a:rPr>
              <a:t>产生的</a:t>
            </a:r>
            <a:r>
              <a:rPr lang="zh-CN" altLang="en-US" sz="3200" dirty="0">
                <a:solidFill>
                  <a:srgbClr val="CC00CC"/>
                </a:solidFill>
                <a:latin typeface="SimHei" panose="02010609060101010101" pitchFamily="49" charset="-122"/>
                <a:ea typeface="SimHei" panose="02010609060101010101" pitchFamily="49" charset="-122"/>
                <a:cs typeface="+mj-cs"/>
                <a:sym typeface="Times New Roman" panose="02020603050405020304"/>
              </a:rPr>
              <a:t>元组</a:t>
            </a:r>
            <a:r>
              <a:rPr lang="zh-CN" altLang="en-US" sz="3200" dirty="0">
                <a:latin typeface="SimHei" panose="02010609060101010101" pitchFamily="49" charset="-122"/>
                <a:ea typeface="SimHei" panose="02010609060101010101" pitchFamily="49" charset="-122"/>
                <a:cs typeface="+mj-cs"/>
                <a:sym typeface="Times New Roman" panose="02020603050405020304"/>
              </a:rPr>
              <a:t>被划分为不同</a:t>
            </a:r>
            <a:r>
              <a:rPr lang="zh-CN" altLang="en-US" sz="3200" dirty="0">
                <a:solidFill>
                  <a:srgbClr val="0033CC"/>
                </a:solidFill>
                <a:latin typeface="SimHei" panose="02010609060101010101" pitchFamily="49" charset="-122"/>
                <a:ea typeface="SimHei" panose="02010609060101010101" pitchFamily="49" charset="-122"/>
                <a:cs typeface="+mj-cs"/>
                <a:sym typeface="Times New Roman" panose="02020603050405020304"/>
              </a:rPr>
              <a:t>分组</a:t>
            </a:r>
            <a:r>
              <a:rPr lang="zh-CN" altLang="en-US" sz="3200" dirty="0">
                <a:latin typeface="SimHei" panose="02010609060101010101" pitchFamily="49" charset="-122"/>
                <a:ea typeface="SimHei" panose="02010609060101010101" pitchFamily="49" charset="-122"/>
                <a:cs typeface="+mj-cs"/>
                <a:sym typeface="Times New Roman" panose="02020603050405020304"/>
              </a:rPr>
              <a:t>并调度到下游的不同</a:t>
            </a:r>
            <a:r>
              <a:rPr lang="zh-CN" altLang="en-US" sz="3200" dirty="0">
                <a:solidFill>
                  <a:srgbClr val="CC00CC"/>
                </a:solidFill>
                <a:latin typeface="SimHei" panose="02010609060101010101" pitchFamily="49" charset="-122"/>
                <a:ea typeface="SimHei" panose="02010609060101010101" pitchFamily="49" charset="-122"/>
                <a:cs typeface="+mj-cs"/>
                <a:sym typeface="Times New Roman" panose="02020603050405020304"/>
              </a:rPr>
              <a:t>实例</a:t>
            </a:r>
            <a:r>
              <a:rPr lang="zh-CN" altLang="en-US" sz="3200" dirty="0">
                <a:latin typeface="SimHei" panose="02010609060101010101" pitchFamily="49" charset="-122"/>
                <a:ea typeface="SimHei" panose="02010609060101010101" pitchFamily="49" charset="-122"/>
                <a:cs typeface="+mj-cs"/>
                <a:sym typeface="Times New Roman" panose="02020603050405020304"/>
              </a:rPr>
              <a:t>中实现高</a:t>
            </a:r>
            <a:r>
              <a:rPr lang="zh-CN" altLang="en-US" sz="3200" dirty="0">
                <a:solidFill>
                  <a:srgbClr val="CC00CC"/>
                </a:solidFill>
                <a:latin typeface="SimHei" panose="02010609060101010101" pitchFamily="49" charset="-122"/>
                <a:ea typeface="SimHei" panose="02010609060101010101" pitchFamily="49" charset="-122"/>
                <a:cs typeface="+mj-cs"/>
                <a:sym typeface="Times New Roman" panose="02020603050405020304"/>
              </a:rPr>
              <a:t>数据并行</a:t>
            </a:r>
            <a:endParaRPr dirty="0">
              <a:latin typeface="SimHei" panose="02010609060101010101" pitchFamily="49" charset="-122"/>
              <a:ea typeface="SimHei" panose="02010609060101010101" pitchFamily="49" charset="-122"/>
              <a:cs typeface="+mj-cs"/>
              <a:sym typeface="Helvetica"/>
            </a:endParaRPr>
          </a:p>
          <a:p>
            <a:pPr>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cs typeface="+mj-cs"/>
                <a:sym typeface="Helvetica"/>
              </a:rPr>
              <a:t>常见分组策略</a:t>
            </a:r>
            <a:endParaRPr lang="en-US" altLang="zh-CN" dirty="0">
              <a:latin typeface="SimHei" panose="02010609060101010101" pitchFamily="49" charset="-122"/>
              <a:ea typeface="SimHei" panose="02010609060101010101" pitchFamily="49" charset="-122"/>
              <a:cs typeface="+mj-cs"/>
              <a:sym typeface="Helvetica"/>
            </a:endParaRPr>
          </a:p>
          <a:p>
            <a:pPr lvl="1">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solidFill>
                  <a:srgbClr val="0033CC"/>
                </a:solidFill>
                <a:latin typeface="SimHei" panose="02010609060101010101" pitchFamily="49" charset="-122"/>
                <a:ea typeface="SimHei" panose="02010609060101010101" pitchFamily="49" charset="-122"/>
                <a:cs typeface="+mj-cs"/>
                <a:sym typeface="Helvetica"/>
              </a:rPr>
              <a:t>键值分组</a:t>
            </a:r>
            <a:endParaRPr lang="en-US" altLang="zh-CN" dirty="0">
              <a:solidFill>
                <a:srgbClr val="0033CC"/>
              </a:solidFill>
              <a:latin typeface="SimHei" panose="02010609060101010101" pitchFamily="49" charset="-122"/>
              <a:ea typeface="SimHei" panose="02010609060101010101" pitchFamily="49" charset="-122"/>
              <a:cs typeface="+mj-cs"/>
              <a:sym typeface="Helvetica"/>
            </a:endParaRPr>
          </a:p>
          <a:p>
            <a:pPr lvl="1">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solidFill>
                  <a:srgbClr val="0033CC"/>
                </a:solidFill>
                <a:latin typeface="SimHei" panose="02010609060101010101" pitchFamily="49" charset="-122"/>
                <a:ea typeface="SimHei" panose="02010609060101010101" pitchFamily="49" charset="-122"/>
                <a:cs typeface="+mj-cs"/>
                <a:sym typeface="Helvetica"/>
              </a:rPr>
              <a:t>轮询分组</a:t>
            </a:r>
            <a:endParaRPr lang="en-US" altLang="zh-CN" dirty="0">
              <a:solidFill>
                <a:srgbClr val="0033CC"/>
              </a:solidFill>
              <a:latin typeface="SimHei" panose="02010609060101010101" pitchFamily="49" charset="-122"/>
              <a:ea typeface="SimHei" panose="02010609060101010101" pitchFamily="49" charset="-122"/>
              <a:cs typeface="+mj-cs"/>
              <a:sym typeface="Helvetica"/>
            </a:endParaRPr>
          </a:p>
          <a:p>
            <a:pPr lvl="1">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solidFill>
                  <a:srgbClr val="0033CC"/>
                </a:solidFill>
                <a:latin typeface="SimHei" panose="02010609060101010101" pitchFamily="49" charset="-122"/>
                <a:ea typeface="SimHei" panose="02010609060101010101" pitchFamily="49" charset="-122"/>
                <a:cs typeface="+mj-cs"/>
                <a:sym typeface="Helvetica"/>
              </a:rPr>
              <a:t>广播分组</a:t>
            </a:r>
            <a:endParaRPr lang="en-US" altLang="zh-CN" dirty="0">
              <a:solidFill>
                <a:srgbClr val="0033CC"/>
              </a:solidFill>
              <a:latin typeface="SimHei" panose="02010609060101010101" pitchFamily="49" charset="-122"/>
              <a:ea typeface="SimHei" panose="02010609060101010101" pitchFamily="49" charset="-122"/>
              <a:cs typeface="+mj-cs"/>
              <a:sym typeface="Helvetica"/>
            </a:endParaRPr>
          </a:p>
          <a:p>
            <a:pPr lvl="1">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dirty="0">
                <a:solidFill>
                  <a:srgbClr val="0033CC"/>
                </a:solidFill>
                <a:latin typeface="SimHei" panose="02010609060101010101" pitchFamily="49" charset="-122"/>
                <a:ea typeface="SimHei" panose="02010609060101010101" pitchFamily="49" charset="-122"/>
                <a:cs typeface="+mj-cs"/>
                <a:sym typeface="Helvetica"/>
              </a:rPr>
              <a:t>……</a:t>
            </a:r>
          </a:p>
        </p:txBody>
      </p:sp>
      <p:sp>
        <p:nvSpPr>
          <p:cNvPr id="142" name="Shape 142"/>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453839987"/>
              </p:ext>
            </p:extLst>
          </p:nvPr>
        </p:nvGraphicFramePr>
        <p:xfrm>
          <a:off x="3445728" y="2156440"/>
          <a:ext cx="5698272" cy="4655842"/>
        </p:xfrm>
        <a:graphic>
          <a:graphicData uri="http://schemas.openxmlformats.org/presentationml/2006/ole">
            <mc:AlternateContent xmlns:mc="http://schemas.openxmlformats.org/markup-compatibility/2006">
              <mc:Choice xmlns:v="urn:schemas-microsoft-com:vml" Requires="v">
                <p:oleObj spid="_x0000_s29750" name="Visio" r:id="rId4" imgW="9613925" imgH="7289975" progId="">
                  <p:embed/>
                </p:oleObj>
              </mc:Choice>
              <mc:Fallback>
                <p:oleObj name="Visio" r:id="rId4" imgW="9613925" imgH="7289975" progId="">
                  <p:embed/>
                  <p:pic>
                    <p:nvPicPr>
                      <p:cNvPr id="0" name="图片 1024" descr="image2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5728" y="2156440"/>
                        <a:ext cx="5698272" cy="4655842"/>
                      </a:xfrm>
                      <a:prstGeom prst="rect">
                        <a:avLst/>
                      </a:prstGeom>
                      <a:noFill/>
                    </p:spPr>
                  </p:pic>
                </p:oleObj>
              </mc:Fallback>
            </mc:AlternateContent>
          </a:graphicData>
        </a:graphic>
      </p:graphicFrame>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886FDF-2660-5C49-8068-87B8D74A08D7}"/>
              </a:ext>
            </a:extLst>
          </p:cNvPr>
          <p:cNvSpPr>
            <a:spLocks noGrp="1"/>
          </p:cNvSpPr>
          <p:nvPr>
            <p:ph type="title"/>
          </p:nvPr>
        </p:nvSpPr>
        <p:spPr/>
        <p:txBody>
          <a:bodyPr/>
          <a:lstStyle/>
          <a:p>
            <a:r>
              <a:rPr lang="zh-CN" altLang="en-US" sz="4800" b="1" dirty="0">
                <a:solidFill>
                  <a:srgbClr val="1723FF"/>
                </a:solidFill>
                <a:ea typeface="SimHei" panose="02010609060101010101" pitchFamily="49" charset="-122"/>
              </a:rPr>
              <a:t>流处理示例</a:t>
            </a:r>
            <a:r>
              <a:rPr lang="en-US" altLang="zh-CN" sz="4800" b="1" dirty="0">
                <a:solidFill>
                  <a:srgbClr val="1723FF"/>
                </a:solidFill>
                <a:ea typeface="SimHei" panose="02010609060101010101" pitchFamily="49" charset="-122"/>
              </a:rPr>
              <a:t>—</a:t>
            </a:r>
            <a:r>
              <a:rPr lang="en-US" altLang="zh-CN" sz="4800" b="1" dirty="0">
                <a:solidFill>
                  <a:srgbClr val="1723FF"/>
                </a:solidFill>
                <a:ea typeface="SimHei" panose="02010609060101010101" pitchFamily="49" charset="-122"/>
                <a:cs typeface="Times New Roman" panose="02020603050405020304" pitchFamily="18" charset="0"/>
                <a:sym typeface="Helvetica"/>
              </a:rPr>
              <a:t>Twitter</a:t>
            </a:r>
            <a:r>
              <a:rPr lang="zh-CN" altLang="en-US" sz="4800" b="1" dirty="0">
                <a:solidFill>
                  <a:srgbClr val="1723FF"/>
                </a:solidFill>
                <a:ea typeface="SimHei" panose="02010609060101010101" pitchFamily="49" charset="-122"/>
                <a:cs typeface="+mj-cs"/>
                <a:sym typeface="Helvetica"/>
              </a:rPr>
              <a:t>单词计数</a:t>
            </a:r>
            <a:endParaRPr kumimoji="1" lang="zh-CN" altLang="en-US" sz="4800" b="1" dirty="0">
              <a:solidFill>
                <a:srgbClr val="1723FF"/>
              </a:solidFill>
              <a:ea typeface="SimHei" panose="02010609060101010101" pitchFamily="49" charset="-122"/>
            </a:endParaRPr>
          </a:p>
        </p:txBody>
      </p:sp>
      <p:sp>
        <p:nvSpPr>
          <p:cNvPr id="142" name="Shape 142"/>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en-US" altLang="zh-CN" dirty="0">
              <a:latin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05887848"/>
              </p:ext>
            </p:extLst>
          </p:nvPr>
        </p:nvGraphicFramePr>
        <p:xfrm>
          <a:off x="535846" y="1141497"/>
          <a:ext cx="8072895" cy="5636960"/>
        </p:xfrm>
        <a:graphic>
          <a:graphicData uri="http://schemas.openxmlformats.org/presentationml/2006/ole">
            <mc:AlternateContent xmlns:mc="http://schemas.openxmlformats.org/markup-compatibility/2006">
              <mc:Choice xmlns:v="urn:schemas-microsoft-com:vml" Requires="v">
                <p:oleObj spid="_x0000_s31798" r:id="rId3" imgW="10010857" imgH="7601040" progId="">
                  <p:embed/>
                </p:oleObj>
              </mc:Choice>
              <mc:Fallback>
                <p:oleObj r:id="rId3" imgW="10010857" imgH="7601040" progId="">
                  <p:embed/>
                  <p:pic>
                    <p:nvPicPr>
                      <p:cNvPr id="0" name="Picture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46" y="1141497"/>
                        <a:ext cx="8072895" cy="5636960"/>
                      </a:xfrm>
                      <a:prstGeom prst="rect">
                        <a:avLst/>
                      </a:prstGeom>
                      <a:solidFill>
                        <a:schemeClr val="bg1"/>
                      </a:solidFill>
                    </p:spPr>
                  </p:pic>
                </p:oleObj>
              </mc:Fallback>
            </mc:AlternateContent>
          </a:graphicData>
        </a:graphic>
      </p:graphicFrame>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AB45C3D-F3C5-BB4F-8197-BA3469D25639}"/>
              </a:ext>
            </a:extLst>
          </p:cNvPr>
          <p:cNvSpPr>
            <a:spLocks noGrp="1"/>
          </p:cNvSpPr>
          <p:nvPr>
            <p:ph type="title"/>
          </p:nvPr>
        </p:nvSpPr>
        <p:spPr/>
        <p:txBody>
          <a:bodyPr/>
          <a:lstStyle/>
          <a:p>
            <a:r>
              <a:rPr lang="zh-CN" altLang="en-US" sz="4800" b="1" dirty="0">
                <a:solidFill>
                  <a:srgbClr val="1723FF"/>
                </a:solidFill>
              </a:rPr>
              <a:t>目录</a:t>
            </a:r>
            <a:endParaRPr kumimoji="1" lang="zh-CN" altLang="en-US" sz="4800" b="1" dirty="0">
              <a:solidFill>
                <a:srgbClr val="1723FF"/>
              </a:solidFill>
            </a:endParaRPr>
          </a:p>
        </p:txBody>
      </p:sp>
      <p:sp>
        <p:nvSpPr>
          <p:cNvPr id="112" name="Shape 112"/>
          <p:cNvSpPr>
            <a:spLocks noGrp="1"/>
          </p:cNvSpPr>
          <p:nvPr>
            <p:ph idx="1"/>
          </p:nvPr>
        </p:nvSpPr>
        <p:spPr>
          <a:prstGeom prst="rect">
            <a:avLst/>
          </a:prstGeom>
        </p:spPr>
        <p:txBody>
          <a:bodyPr/>
          <a:lstStyle/>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流数据和流处理简介</a:t>
            </a: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流处理基本技术</a:t>
            </a:r>
            <a:endParaRPr lang="en-US" altLang="zh-CN" dirty="0">
              <a:latin typeface="SimHei" panose="02010609060101010101" pitchFamily="49" charset="-122"/>
              <a:ea typeface="SimHei" panose="02010609060101010101" pitchFamily="49" charset="-122"/>
              <a:sym typeface="Helvetica"/>
            </a:endParaRP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solidFill>
                  <a:srgbClr val="FF0000"/>
                </a:solidFill>
                <a:latin typeface="SimHei" panose="02010609060101010101" pitchFamily="49" charset="-122"/>
                <a:ea typeface="SimHei" panose="02010609060101010101" pitchFamily="49" charset="-122"/>
                <a:sym typeface="Helvetica"/>
              </a:rPr>
              <a:t>分布式流处理系统和优化技术</a:t>
            </a: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代表性分布式流处理系统</a:t>
            </a:r>
          </a:p>
        </p:txBody>
      </p:sp>
    </p:spTree>
    <p:extLst>
      <p:ext uri="{BB962C8B-B14F-4D97-AF65-F5344CB8AC3E}">
        <p14:creationId xmlns:p14="http://schemas.microsoft.com/office/powerpoint/2010/main" val="245257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277495" y="1196467"/>
            <a:ext cx="7946643" cy="4822698"/>
            <a:chOff x="489" y="2138"/>
            <a:chExt cx="12514" cy="7595"/>
          </a:xfrm>
        </p:grpSpPr>
        <p:sp>
          <p:nvSpPr>
            <p:cNvPr id="4" name="Freeform 3"/>
            <p:cNvSpPr/>
            <p:nvPr/>
          </p:nvSpPr>
          <p:spPr>
            <a:xfrm>
              <a:off x="489" y="3959"/>
              <a:ext cx="2988" cy="3549"/>
            </a:xfrm>
            <a:custGeom>
              <a:avLst/>
              <a:gdLst>
                <a:gd name="connsiteX0" fmla="*/ 12700 w 1897633"/>
                <a:gd name="connsiteY0" fmla="*/ 2244978 h 2257679"/>
                <a:gd name="connsiteX1" fmla="*/ 1884934 w 1897633"/>
                <a:gd name="connsiteY1" fmla="*/ 2244978 h 2257679"/>
                <a:gd name="connsiteX2" fmla="*/ 1884934 w 1897633"/>
                <a:gd name="connsiteY2" fmla="*/ 12700 h 2257679"/>
                <a:gd name="connsiteX3" fmla="*/ 12700 w 1897633"/>
                <a:gd name="connsiteY3" fmla="*/ 12700 h 2257679"/>
                <a:gd name="connsiteX4" fmla="*/ 12700 w 1897633"/>
                <a:gd name="connsiteY4" fmla="*/ 2244978 h 2257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7633" h="2257679">
                  <a:moveTo>
                    <a:pt x="12700" y="2244978"/>
                  </a:moveTo>
                  <a:lnTo>
                    <a:pt x="1884934" y="2244978"/>
                  </a:lnTo>
                  <a:lnTo>
                    <a:pt x="1884934" y="12700"/>
                  </a:lnTo>
                  <a:lnTo>
                    <a:pt x="12700" y="12700"/>
                  </a:lnTo>
                  <a:lnTo>
                    <a:pt x="12700" y="2244978"/>
                  </a:lnTo>
                </a:path>
              </a:pathLst>
            </a:custGeom>
            <a:solidFill>
              <a:srgbClr val="000000">
                <a:alpha val="0"/>
              </a:srgbClr>
            </a:solidFill>
            <a:ln w="25400">
              <a:solidFill>
                <a:srgbClr val="716A5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4015" y="5437"/>
              <a:ext cx="1381" cy="814"/>
            </a:xfrm>
            <a:custGeom>
              <a:avLst/>
              <a:gdLst>
                <a:gd name="connsiteX0" fmla="*/ 6350 w 876807"/>
                <a:gd name="connsiteY0" fmla="*/ 132334 h 516763"/>
                <a:gd name="connsiteX1" fmla="*/ 618489 w 876807"/>
                <a:gd name="connsiteY1" fmla="*/ 132334 h 516763"/>
                <a:gd name="connsiteX2" fmla="*/ 618489 w 876807"/>
                <a:gd name="connsiteY2" fmla="*/ 6350 h 516763"/>
                <a:gd name="connsiteX3" fmla="*/ 870457 w 876807"/>
                <a:gd name="connsiteY3" fmla="*/ 258317 h 516763"/>
                <a:gd name="connsiteX4" fmla="*/ 618489 w 876807"/>
                <a:gd name="connsiteY4" fmla="*/ 510413 h 516763"/>
                <a:gd name="connsiteX5" fmla="*/ 618489 w 876807"/>
                <a:gd name="connsiteY5" fmla="*/ 384428 h 516763"/>
                <a:gd name="connsiteX6" fmla="*/ 6350 w 876807"/>
                <a:gd name="connsiteY6" fmla="*/ 384428 h 516763"/>
                <a:gd name="connsiteX7" fmla="*/ 6350 w 876807"/>
                <a:gd name="connsiteY7" fmla="*/ 132334 h 5167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76807" h="516763">
                  <a:moveTo>
                    <a:pt x="6350" y="132334"/>
                  </a:moveTo>
                  <a:lnTo>
                    <a:pt x="618489" y="132334"/>
                  </a:lnTo>
                  <a:lnTo>
                    <a:pt x="618489" y="6350"/>
                  </a:lnTo>
                  <a:lnTo>
                    <a:pt x="870457" y="258317"/>
                  </a:lnTo>
                  <a:lnTo>
                    <a:pt x="618489" y="510413"/>
                  </a:lnTo>
                  <a:lnTo>
                    <a:pt x="618489" y="384428"/>
                  </a:lnTo>
                  <a:lnTo>
                    <a:pt x="6350" y="384428"/>
                  </a:lnTo>
                  <a:lnTo>
                    <a:pt x="6350" y="132334"/>
                  </a:lnTo>
                </a:path>
              </a:pathLst>
            </a:custGeom>
            <a:solidFill>
              <a:srgbClr val="000000">
                <a:alpha val="0"/>
              </a:srgbClr>
            </a:solidFill>
            <a:ln w="12700">
              <a:solidFill>
                <a:srgbClr val="982E2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5933" y="2138"/>
              <a:ext cx="2988" cy="3555"/>
            </a:xfrm>
            <a:custGeom>
              <a:avLst/>
              <a:gdLst>
                <a:gd name="connsiteX0" fmla="*/ 12700 w 1897633"/>
                <a:gd name="connsiteY0" fmla="*/ 2244978 h 2257678"/>
                <a:gd name="connsiteX1" fmla="*/ 1884933 w 1897633"/>
                <a:gd name="connsiteY1" fmla="*/ 2244978 h 2257678"/>
                <a:gd name="connsiteX2" fmla="*/ 1884933 w 1897633"/>
                <a:gd name="connsiteY2" fmla="*/ 12700 h 2257678"/>
                <a:gd name="connsiteX3" fmla="*/ 12700 w 1897633"/>
                <a:gd name="connsiteY3" fmla="*/ 12700 h 2257678"/>
                <a:gd name="connsiteX4" fmla="*/ 12700 w 1897633"/>
                <a:gd name="connsiteY4" fmla="*/ 2244978 h 22576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7633" h="2257678">
                  <a:moveTo>
                    <a:pt x="12700" y="2244978"/>
                  </a:moveTo>
                  <a:lnTo>
                    <a:pt x="1884933" y="2244978"/>
                  </a:lnTo>
                  <a:lnTo>
                    <a:pt x="1884933" y="12700"/>
                  </a:lnTo>
                  <a:lnTo>
                    <a:pt x="12700" y="12700"/>
                  </a:lnTo>
                  <a:lnTo>
                    <a:pt x="12700" y="2244978"/>
                  </a:lnTo>
                </a:path>
              </a:pathLst>
            </a:custGeom>
            <a:solidFill>
              <a:srgbClr val="000000">
                <a:alpha val="0"/>
              </a:srgbClr>
            </a:solidFill>
            <a:ln w="25400">
              <a:solidFill>
                <a:srgbClr val="716A5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5933" y="5994"/>
              <a:ext cx="2988" cy="3555"/>
            </a:xfrm>
            <a:custGeom>
              <a:avLst/>
              <a:gdLst>
                <a:gd name="connsiteX0" fmla="*/ 12700 w 1897633"/>
                <a:gd name="connsiteY0" fmla="*/ 2244978 h 2257679"/>
                <a:gd name="connsiteX1" fmla="*/ 1884933 w 1897633"/>
                <a:gd name="connsiteY1" fmla="*/ 2244978 h 2257679"/>
                <a:gd name="connsiteX2" fmla="*/ 1884933 w 1897633"/>
                <a:gd name="connsiteY2" fmla="*/ 12700 h 2257679"/>
                <a:gd name="connsiteX3" fmla="*/ 12700 w 1897633"/>
                <a:gd name="connsiteY3" fmla="*/ 12700 h 2257679"/>
                <a:gd name="connsiteX4" fmla="*/ 12700 w 1897633"/>
                <a:gd name="connsiteY4" fmla="*/ 2244978 h 2257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7633" h="2257679">
                  <a:moveTo>
                    <a:pt x="12700" y="2244978"/>
                  </a:moveTo>
                  <a:lnTo>
                    <a:pt x="1884933" y="2244978"/>
                  </a:lnTo>
                  <a:lnTo>
                    <a:pt x="1884933" y="12700"/>
                  </a:lnTo>
                  <a:lnTo>
                    <a:pt x="12700" y="12700"/>
                  </a:lnTo>
                  <a:lnTo>
                    <a:pt x="12700" y="2244978"/>
                  </a:lnTo>
                </a:path>
              </a:pathLst>
            </a:custGeom>
            <a:solidFill>
              <a:srgbClr val="000000">
                <a:alpha val="0"/>
              </a:srgbClr>
            </a:solidFill>
            <a:ln w="25400">
              <a:solidFill>
                <a:srgbClr val="716A5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10015" y="2138"/>
              <a:ext cx="2988" cy="3555"/>
            </a:xfrm>
            <a:custGeom>
              <a:avLst/>
              <a:gdLst>
                <a:gd name="connsiteX0" fmla="*/ 12700 w 1897633"/>
                <a:gd name="connsiteY0" fmla="*/ 2244978 h 2257678"/>
                <a:gd name="connsiteX1" fmla="*/ 1884933 w 1897633"/>
                <a:gd name="connsiteY1" fmla="*/ 2244978 h 2257678"/>
                <a:gd name="connsiteX2" fmla="*/ 1884933 w 1897633"/>
                <a:gd name="connsiteY2" fmla="*/ 12700 h 2257678"/>
                <a:gd name="connsiteX3" fmla="*/ 12700 w 1897633"/>
                <a:gd name="connsiteY3" fmla="*/ 12700 h 2257678"/>
                <a:gd name="connsiteX4" fmla="*/ 12700 w 1897633"/>
                <a:gd name="connsiteY4" fmla="*/ 2244978 h 22576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7633" h="2257678">
                  <a:moveTo>
                    <a:pt x="12700" y="2244978"/>
                  </a:moveTo>
                  <a:lnTo>
                    <a:pt x="1884933" y="2244978"/>
                  </a:lnTo>
                  <a:lnTo>
                    <a:pt x="1884933" y="12700"/>
                  </a:lnTo>
                  <a:lnTo>
                    <a:pt x="12700" y="12700"/>
                  </a:lnTo>
                  <a:lnTo>
                    <a:pt x="12700" y="2244978"/>
                  </a:lnTo>
                </a:path>
              </a:pathLst>
            </a:custGeom>
            <a:solidFill>
              <a:srgbClr val="000000">
                <a:alpha val="0"/>
              </a:srgbClr>
            </a:solidFill>
            <a:ln w="25400">
              <a:solidFill>
                <a:srgbClr val="716A5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10015" y="5994"/>
              <a:ext cx="2988" cy="3555"/>
            </a:xfrm>
            <a:custGeom>
              <a:avLst/>
              <a:gdLst>
                <a:gd name="connsiteX0" fmla="*/ 12700 w 1897633"/>
                <a:gd name="connsiteY0" fmla="*/ 2244978 h 2257679"/>
                <a:gd name="connsiteX1" fmla="*/ 1884933 w 1897633"/>
                <a:gd name="connsiteY1" fmla="*/ 2244978 h 2257679"/>
                <a:gd name="connsiteX2" fmla="*/ 1884933 w 1897633"/>
                <a:gd name="connsiteY2" fmla="*/ 12700 h 2257679"/>
                <a:gd name="connsiteX3" fmla="*/ 12700 w 1897633"/>
                <a:gd name="connsiteY3" fmla="*/ 12700 h 2257679"/>
                <a:gd name="connsiteX4" fmla="*/ 12700 w 1897633"/>
                <a:gd name="connsiteY4" fmla="*/ 2244978 h 2257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7633" h="2257679">
                  <a:moveTo>
                    <a:pt x="12700" y="2244978"/>
                  </a:moveTo>
                  <a:lnTo>
                    <a:pt x="1884933" y="2244978"/>
                  </a:lnTo>
                  <a:lnTo>
                    <a:pt x="1884933" y="12700"/>
                  </a:lnTo>
                  <a:lnTo>
                    <a:pt x="12700" y="12700"/>
                  </a:lnTo>
                  <a:lnTo>
                    <a:pt x="12700" y="2244978"/>
                  </a:lnTo>
                </a:path>
              </a:pathLst>
            </a:custGeom>
            <a:solidFill>
              <a:srgbClr val="000000">
                <a:alpha val="0"/>
              </a:srgbClr>
            </a:solidFill>
            <a:ln w="25400">
              <a:solidFill>
                <a:srgbClr val="716A5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3"/>
            <p:cNvPicPr>
              <a:picLocks noChangeAspect="1" noChangeArrowheads="1"/>
            </p:cNvPicPr>
            <p:nvPr/>
          </p:nvPicPr>
          <p:blipFill>
            <a:blip r:embed="rId3" cstate="print"/>
            <a:srcRect/>
            <a:stretch>
              <a:fillRect/>
            </a:stretch>
          </p:blipFill>
          <p:spPr bwMode="auto">
            <a:xfrm>
              <a:off x="640" y="4360"/>
              <a:ext cx="2700" cy="3140"/>
            </a:xfrm>
            <a:prstGeom prst="rect">
              <a:avLst/>
            </a:prstGeom>
            <a:noFill/>
          </p:spPr>
        </p:pic>
        <p:pic>
          <p:nvPicPr>
            <p:cNvPr id="37" name="Picture 3"/>
            <p:cNvPicPr>
              <a:picLocks noChangeAspect="1" noChangeArrowheads="1"/>
            </p:cNvPicPr>
            <p:nvPr/>
          </p:nvPicPr>
          <p:blipFill>
            <a:blip r:embed="rId4" cstate="print"/>
            <a:srcRect/>
            <a:stretch>
              <a:fillRect/>
            </a:stretch>
          </p:blipFill>
          <p:spPr bwMode="auto">
            <a:xfrm>
              <a:off x="3940" y="5380"/>
              <a:ext cx="1540" cy="1000"/>
            </a:xfrm>
            <a:prstGeom prst="rect">
              <a:avLst/>
            </a:prstGeom>
            <a:noFill/>
          </p:spPr>
        </p:pic>
        <p:pic>
          <p:nvPicPr>
            <p:cNvPr id="38" name="Picture 3"/>
            <p:cNvPicPr>
              <a:picLocks noChangeAspect="1" noChangeArrowheads="1"/>
            </p:cNvPicPr>
            <p:nvPr/>
          </p:nvPicPr>
          <p:blipFill>
            <a:blip r:embed="rId5" cstate="print"/>
            <a:srcRect/>
            <a:stretch>
              <a:fillRect/>
            </a:stretch>
          </p:blipFill>
          <p:spPr bwMode="auto">
            <a:xfrm>
              <a:off x="6300" y="2540"/>
              <a:ext cx="2360" cy="980"/>
            </a:xfrm>
            <a:prstGeom prst="rect">
              <a:avLst/>
            </a:prstGeom>
            <a:noFill/>
          </p:spPr>
        </p:pic>
        <p:pic>
          <p:nvPicPr>
            <p:cNvPr id="39" name="Picture 3"/>
            <p:cNvPicPr>
              <a:picLocks noChangeAspect="1" noChangeArrowheads="1"/>
            </p:cNvPicPr>
            <p:nvPr/>
          </p:nvPicPr>
          <p:blipFill>
            <a:blip r:embed="rId6" cstate="print"/>
            <a:srcRect/>
            <a:stretch>
              <a:fillRect/>
            </a:stretch>
          </p:blipFill>
          <p:spPr bwMode="auto">
            <a:xfrm>
              <a:off x="10380" y="2540"/>
              <a:ext cx="2360" cy="980"/>
            </a:xfrm>
            <a:prstGeom prst="rect">
              <a:avLst/>
            </a:prstGeom>
            <a:noFill/>
          </p:spPr>
        </p:pic>
        <p:pic>
          <p:nvPicPr>
            <p:cNvPr id="40" name="Picture 3"/>
            <p:cNvPicPr>
              <a:picLocks noChangeAspect="1" noChangeArrowheads="1"/>
            </p:cNvPicPr>
            <p:nvPr/>
          </p:nvPicPr>
          <p:blipFill>
            <a:blip r:embed="rId7" cstate="print"/>
            <a:srcRect/>
            <a:stretch>
              <a:fillRect/>
            </a:stretch>
          </p:blipFill>
          <p:spPr bwMode="auto">
            <a:xfrm>
              <a:off x="6300" y="3560"/>
              <a:ext cx="6580" cy="5640"/>
            </a:xfrm>
            <a:prstGeom prst="rect">
              <a:avLst/>
            </a:prstGeom>
            <a:noFill/>
          </p:spPr>
        </p:pic>
        <p:sp>
          <p:nvSpPr>
            <p:cNvPr id="41" name="TextBox 1"/>
            <p:cNvSpPr txBox="1"/>
            <p:nvPr/>
          </p:nvSpPr>
          <p:spPr>
            <a:xfrm>
              <a:off x="2580" y="7060"/>
              <a:ext cx="720" cy="360"/>
            </a:xfrm>
            <a:prstGeom prst="rect">
              <a:avLst/>
            </a:prstGeom>
            <a:noFill/>
          </p:spPr>
          <p:txBody>
            <a:bodyPr wrap="none" lIns="0" tIns="0" rIns="0" rtlCol="0">
              <a:spAutoFit/>
            </a:bodyPr>
            <a:lstStyle/>
            <a:p>
              <a:pPr>
                <a:lnSpc>
                  <a:spcPts val="1800"/>
                </a:lnSpc>
              </a:pPr>
              <a:r>
                <a:rPr lang="en-US" altLang="zh-CN" sz="1800" dirty="0">
                  <a:solidFill>
                    <a:schemeClr val="tx1"/>
                  </a:solidFill>
                  <a:latin typeface="Times New Roman" panose="02020603050405020304" pitchFamily="18" charset="0"/>
                  <a:cs typeface="Times New Roman" panose="02020603050405020304" pitchFamily="18" charset="0"/>
                </a:rPr>
                <a:t>节点</a:t>
              </a:r>
            </a:p>
          </p:txBody>
        </p:sp>
        <p:sp>
          <p:nvSpPr>
            <p:cNvPr id="42" name="TextBox 1"/>
            <p:cNvSpPr txBox="1"/>
            <p:nvPr/>
          </p:nvSpPr>
          <p:spPr>
            <a:xfrm>
              <a:off x="1100" y="5660"/>
              <a:ext cx="162" cy="376"/>
            </a:xfrm>
            <a:prstGeom prst="rect">
              <a:avLst/>
            </a:prstGeom>
            <a:noFill/>
          </p:spPr>
          <p:txBody>
            <a:bodyPr wrap="none" lIns="0" tIns="0" rIns="0" rtlCol="0">
              <a:spAutoFit/>
            </a:bodyPr>
            <a:lstStyle/>
            <a:p>
              <a:pPr>
                <a:lnSpc>
                  <a:spcPts val="1500"/>
                </a:lnSpc>
              </a:pPr>
              <a:r>
                <a:rPr lang="en-US" altLang="zh-CN" sz="1595" dirty="0">
                  <a:solidFill>
                    <a:schemeClr val="tx1"/>
                  </a:solidFill>
                  <a:latin typeface="SimSun-ExtB" panose="02010609060101010101" pitchFamily="18" charset="-122"/>
                  <a:cs typeface="SimSun-ExtB" panose="02010609060101010101" pitchFamily="18" charset="-122"/>
                </a:rPr>
                <a:t>A</a:t>
              </a:r>
            </a:p>
          </p:txBody>
        </p:sp>
        <p:sp>
          <p:nvSpPr>
            <p:cNvPr id="43" name="TextBox 1"/>
            <p:cNvSpPr txBox="1"/>
            <p:nvPr/>
          </p:nvSpPr>
          <p:spPr>
            <a:xfrm>
              <a:off x="2680" y="6100"/>
              <a:ext cx="162" cy="376"/>
            </a:xfrm>
            <a:prstGeom prst="rect">
              <a:avLst/>
            </a:prstGeom>
            <a:noFill/>
          </p:spPr>
          <p:txBody>
            <a:bodyPr wrap="none" lIns="0" tIns="0" rIns="0" rtlCol="0">
              <a:spAutoFit/>
            </a:bodyPr>
            <a:lstStyle/>
            <a:p>
              <a:pPr>
                <a:lnSpc>
                  <a:spcPts val="1500"/>
                </a:lnSpc>
              </a:pPr>
              <a:r>
                <a:rPr lang="en-US" altLang="zh-CN" sz="1600" dirty="0">
                  <a:solidFill>
                    <a:schemeClr val="tx1"/>
                  </a:solidFill>
                  <a:latin typeface="SimSun-ExtB" panose="02010609060101010101" pitchFamily="18" charset="-122"/>
                  <a:cs typeface="SimSun-ExtB" panose="02010609060101010101" pitchFamily="18" charset="-122"/>
                </a:rPr>
                <a:t>B</a:t>
              </a:r>
            </a:p>
          </p:txBody>
        </p:sp>
        <p:sp>
          <p:nvSpPr>
            <p:cNvPr id="44" name="TextBox 1"/>
            <p:cNvSpPr txBox="1"/>
            <p:nvPr/>
          </p:nvSpPr>
          <p:spPr>
            <a:xfrm>
              <a:off x="1220" y="6780"/>
              <a:ext cx="162" cy="376"/>
            </a:xfrm>
            <a:prstGeom prst="rect">
              <a:avLst/>
            </a:prstGeom>
            <a:noFill/>
          </p:spPr>
          <p:txBody>
            <a:bodyPr wrap="none" lIns="0" tIns="0" rIns="0" rtlCol="0">
              <a:spAutoFit/>
            </a:bodyPr>
            <a:lstStyle/>
            <a:p>
              <a:pPr>
                <a:lnSpc>
                  <a:spcPts val="1500"/>
                </a:lnSpc>
              </a:pPr>
              <a:r>
                <a:rPr lang="en-US" altLang="zh-CN" sz="1595" dirty="0">
                  <a:solidFill>
                    <a:schemeClr val="tx1"/>
                  </a:solidFill>
                  <a:latin typeface="SimSun-ExtB" panose="02010609060101010101" pitchFamily="18" charset="-122"/>
                  <a:cs typeface="SimSun-ExtB" panose="02010609060101010101" pitchFamily="18" charset="-122"/>
                </a:rPr>
                <a:t>C</a:t>
              </a:r>
            </a:p>
          </p:txBody>
        </p:sp>
        <p:sp>
          <p:nvSpPr>
            <p:cNvPr id="45" name="TextBox 1"/>
            <p:cNvSpPr txBox="1"/>
            <p:nvPr/>
          </p:nvSpPr>
          <p:spPr>
            <a:xfrm>
              <a:off x="1300" y="4500"/>
              <a:ext cx="1454" cy="508"/>
            </a:xfrm>
            <a:prstGeom prst="rect">
              <a:avLst/>
            </a:prstGeom>
            <a:noFill/>
          </p:spPr>
          <p:txBody>
            <a:bodyPr wrap="none" lIns="0" tIns="0" rIns="0" rtlCol="0">
              <a:spAutoFit/>
            </a:bodyPr>
            <a:lstStyle/>
            <a:p>
              <a:pPr>
                <a:lnSpc>
                  <a:spcPts val="2300"/>
                </a:lnSpc>
              </a:pPr>
              <a:r>
                <a:rPr lang="en-US" altLang="zh-CN" sz="1800" dirty="0">
                  <a:solidFill>
                    <a:schemeClr val="tx1"/>
                  </a:solidFill>
                  <a:latin typeface="微软雅黑" panose="020B0503020204020204" charset="-122"/>
                  <a:cs typeface="微软雅黑" panose="020B0503020204020204" charset="-122"/>
                </a:rPr>
                <a:t>调度程序</a:t>
              </a:r>
            </a:p>
          </p:txBody>
        </p:sp>
        <p:sp>
          <p:nvSpPr>
            <p:cNvPr id="46" name="TextBox 1"/>
            <p:cNvSpPr txBox="1"/>
            <p:nvPr/>
          </p:nvSpPr>
          <p:spPr>
            <a:xfrm>
              <a:off x="6080" y="5240"/>
              <a:ext cx="900" cy="360"/>
            </a:xfrm>
            <a:prstGeom prst="rect">
              <a:avLst/>
            </a:prstGeom>
            <a:noFill/>
          </p:spPr>
          <p:txBody>
            <a:bodyPr wrap="none" lIns="0" tIns="0" rIns="0" rtlCol="0">
              <a:spAutoFit/>
            </a:bodyPr>
            <a:lstStyle/>
            <a:p>
              <a:pPr>
                <a:lnSpc>
                  <a:spcPts val="1800"/>
                </a:lnSpc>
              </a:pPr>
              <a:r>
                <a:rPr lang="en-US" altLang="zh-CN" sz="1800" dirty="0">
                  <a:solidFill>
                    <a:schemeClr val="tx1"/>
                  </a:solidFill>
                  <a:latin typeface="Times New Roman" panose="02020603050405020304" pitchFamily="18" charset="0"/>
                  <a:cs typeface="Times New Roman" panose="02020603050405020304" pitchFamily="18" charset="0"/>
                </a:rPr>
                <a:t>节点</a:t>
              </a:r>
              <a:r>
                <a:rPr lang="en-US" altLang="zh-CN" sz="1800" dirty="0">
                  <a:solidFill>
                    <a:schemeClr val="tx1"/>
                  </a:solidFill>
                  <a:latin typeface="SimSun-ExtB" panose="02010609060101010101" pitchFamily="18" charset="-122"/>
                  <a:cs typeface="SimSun-ExtB" panose="02010609060101010101" pitchFamily="18" charset="-122"/>
                </a:rPr>
                <a:t>1</a:t>
              </a:r>
            </a:p>
          </p:txBody>
        </p:sp>
        <p:sp>
          <p:nvSpPr>
            <p:cNvPr id="47" name="TextBox 1"/>
            <p:cNvSpPr txBox="1"/>
            <p:nvPr/>
          </p:nvSpPr>
          <p:spPr>
            <a:xfrm>
              <a:off x="7160" y="3960"/>
              <a:ext cx="270" cy="456"/>
            </a:xfrm>
            <a:prstGeom prst="rect">
              <a:avLst/>
            </a:prstGeom>
            <a:noFill/>
          </p:spPr>
          <p:txBody>
            <a:bodyPr wrap="none" lIns="0" tIns="0" rIns="0" rtlCol="0">
              <a:spAutoFit/>
            </a:bodyPr>
            <a:lstStyle/>
            <a:p>
              <a:pPr>
                <a:lnSpc>
                  <a:spcPts val="1900"/>
                </a:lnSpc>
              </a:pPr>
              <a:r>
                <a:rPr lang="en-US" altLang="zh-CN" sz="1595" dirty="0">
                  <a:solidFill>
                    <a:schemeClr val="tx1"/>
                  </a:solidFill>
                  <a:latin typeface="SimSun-ExtB" panose="02010609060101010101" pitchFamily="18" charset="-122"/>
                  <a:cs typeface="SimSun-ExtB" panose="02010609060101010101" pitchFamily="18" charset="-122"/>
                </a:rPr>
                <a:t>A</a:t>
              </a:r>
              <a:r>
                <a:rPr lang="en-US" altLang="zh-CN" sz="1070" dirty="0">
                  <a:solidFill>
                    <a:schemeClr val="tx1"/>
                  </a:solidFill>
                  <a:latin typeface="SimSun-ExtB" panose="02010609060101010101" pitchFamily="18" charset="-122"/>
                  <a:cs typeface="SimSun-ExtB" panose="02010609060101010101" pitchFamily="18" charset="-122"/>
                </a:rPr>
                <a:t>1</a:t>
              </a:r>
            </a:p>
          </p:txBody>
        </p:sp>
        <p:sp>
          <p:nvSpPr>
            <p:cNvPr id="48" name="TextBox 1"/>
            <p:cNvSpPr txBox="1"/>
            <p:nvPr/>
          </p:nvSpPr>
          <p:spPr>
            <a:xfrm>
              <a:off x="10680" y="4040"/>
              <a:ext cx="270" cy="456"/>
            </a:xfrm>
            <a:prstGeom prst="rect">
              <a:avLst/>
            </a:prstGeom>
            <a:noFill/>
          </p:spPr>
          <p:txBody>
            <a:bodyPr wrap="none" lIns="0" tIns="0" rIns="0" rtlCol="0">
              <a:spAutoFit/>
            </a:bodyPr>
            <a:lstStyle/>
            <a:p>
              <a:pPr>
                <a:lnSpc>
                  <a:spcPts val="1900"/>
                </a:lnSpc>
              </a:pPr>
              <a:r>
                <a:rPr lang="en-US" altLang="zh-CN" sz="1595" dirty="0">
                  <a:solidFill>
                    <a:schemeClr val="tx1"/>
                  </a:solidFill>
                  <a:latin typeface="SimSun-ExtB" panose="02010609060101010101" pitchFamily="18" charset="-122"/>
                  <a:cs typeface="SimSun-ExtB" panose="02010609060101010101" pitchFamily="18" charset="-122"/>
                </a:rPr>
                <a:t>B</a:t>
              </a:r>
              <a:r>
                <a:rPr lang="en-US" altLang="zh-CN" sz="1070" dirty="0">
                  <a:solidFill>
                    <a:schemeClr val="tx1"/>
                  </a:solidFill>
                  <a:latin typeface="SimSun-ExtB" panose="02010609060101010101" pitchFamily="18" charset="-122"/>
                  <a:cs typeface="SimSun-ExtB" panose="02010609060101010101" pitchFamily="18" charset="-122"/>
                </a:rPr>
                <a:t>1</a:t>
              </a:r>
            </a:p>
          </p:txBody>
        </p:sp>
        <p:sp>
          <p:nvSpPr>
            <p:cNvPr id="49" name="TextBox 1"/>
            <p:cNvSpPr txBox="1"/>
            <p:nvPr/>
          </p:nvSpPr>
          <p:spPr>
            <a:xfrm>
              <a:off x="6760" y="2680"/>
              <a:ext cx="1454" cy="508"/>
            </a:xfrm>
            <a:prstGeom prst="rect">
              <a:avLst/>
            </a:prstGeom>
            <a:noFill/>
          </p:spPr>
          <p:txBody>
            <a:bodyPr wrap="none" lIns="0" tIns="0" rIns="0" rtlCol="0">
              <a:spAutoFit/>
            </a:bodyPr>
            <a:lstStyle/>
            <a:p>
              <a:pPr>
                <a:lnSpc>
                  <a:spcPts val="2300"/>
                </a:lnSpc>
              </a:pPr>
              <a:r>
                <a:rPr lang="en-US" altLang="zh-CN" sz="1800" dirty="0">
                  <a:solidFill>
                    <a:schemeClr val="tx1"/>
                  </a:solidFill>
                  <a:latin typeface="微软雅黑" panose="020B0503020204020204" charset="-122"/>
                  <a:cs typeface="微软雅黑" panose="020B0503020204020204" charset="-122"/>
                </a:rPr>
                <a:t>守护进程</a:t>
              </a:r>
            </a:p>
          </p:txBody>
        </p:sp>
        <p:sp>
          <p:nvSpPr>
            <p:cNvPr id="50" name="TextBox 1"/>
            <p:cNvSpPr txBox="1"/>
            <p:nvPr/>
          </p:nvSpPr>
          <p:spPr>
            <a:xfrm>
              <a:off x="6080" y="6620"/>
              <a:ext cx="2141" cy="2981"/>
            </a:xfrm>
            <a:prstGeom prst="rect">
              <a:avLst/>
            </a:prstGeom>
            <a:noFill/>
          </p:spPr>
          <p:txBody>
            <a:bodyPr wrap="none" lIns="0" tIns="0" rIns="0" rtlCol="0">
              <a:spAutoFit/>
            </a:bodyPr>
            <a:lstStyle/>
            <a:p>
              <a:pPr>
                <a:lnSpc>
                  <a:spcPts val="2300"/>
                </a:lnSpc>
                <a:tabLst>
                  <a:tab pos="431800" algn="l"/>
                  <a:tab pos="685800" algn="l"/>
                </a:tabLst>
              </a:pPr>
              <a:r>
                <a:rPr lang="en-US" altLang="zh-CN" dirty="0">
                  <a:solidFill>
                    <a:schemeClr val="tx1"/>
                  </a:solidFill>
                </a:rPr>
                <a:t>	</a:t>
              </a:r>
              <a:r>
                <a:rPr lang="en-US" altLang="zh-CN" sz="1800" dirty="0">
                  <a:solidFill>
                    <a:schemeClr val="tx1"/>
                  </a:solidFill>
                  <a:latin typeface="微软雅黑" panose="020B0503020204020204" charset="-122"/>
                  <a:cs typeface="微软雅黑" panose="020B0503020204020204" charset="-122"/>
                </a:rPr>
                <a:t>守护进程</a:t>
              </a: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2300"/>
                </a:lnSpc>
                <a:tabLst>
                  <a:tab pos="431800" algn="l"/>
                  <a:tab pos="685800" algn="l"/>
                </a:tabLst>
              </a:pPr>
              <a:r>
                <a:rPr lang="en-US" altLang="zh-CN" dirty="0">
                  <a:solidFill>
                    <a:schemeClr val="tx1"/>
                  </a:solidFill>
                </a:rPr>
                <a:t>		</a:t>
              </a:r>
              <a:r>
                <a:rPr lang="en-US" altLang="zh-CN" sz="1595" dirty="0">
                  <a:solidFill>
                    <a:schemeClr val="tx1"/>
                  </a:solidFill>
                  <a:latin typeface="SimSun-ExtB" panose="02010609060101010101" pitchFamily="18" charset="-122"/>
                  <a:cs typeface="SimSun-ExtB" panose="02010609060101010101" pitchFamily="18" charset="-122"/>
                </a:rPr>
                <a:t>B</a:t>
              </a:r>
              <a:r>
                <a:rPr lang="en-US" altLang="zh-CN" sz="1070" dirty="0">
                  <a:solidFill>
                    <a:schemeClr val="tx1"/>
                  </a:solidFill>
                  <a:latin typeface="SimSun-ExtB" panose="02010609060101010101" pitchFamily="18" charset="-122"/>
                  <a:cs typeface="SimSun-ExtB" panose="02010609060101010101" pitchFamily="18" charset="-122"/>
                </a:rPr>
                <a:t>2</a:t>
              </a:r>
            </a:p>
            <a:p>
              <a:pPr>
                <a:lnSpc>
                  <a:spcPts val="1000"/>
                </a:lnSpc>
              </a:pPr>
              <a:endParaRPr lang="en-US" altLang="zh-CN" sz="1070" dirty="0">
                <a:solidFill>
                  <a:schemeClr val="tx1"/>
                </a:solidFill>
                <a:latin typeface="SimSun-ExtB" panose="02010609060101010101" pitchFamily="18" charset="-122"/>
                <a:cs typeface="SimSun-ExtB" panose="02010609060101010101" pitchFamily="18" charset="-122"/>
              </a:endParaRPr>
            </a:p>
            <a:p>
              <a:pPr>
                <a:lnSpc>
                  <a:spcPts val="1800"/>
                </a:lnSpc>
                <a:tabLst>
                  <a:tab pos="431800" algn="l"/>
                  <a:tab pos="685800" algn="l"/>
                </a:tabLst>
              </a:pPr>
              <a:r>
                <a:rPr lang="en-US" altLang="zh-CN" sz="1800" dirty="0">
                  <a:solidFill>
                    <a:schemeClr val="tx1"/>
                  </a:solidFill>
                  <a:latin typeface="Times New Roman" panose="02020603050405020304" pitchFamily="18" charset="0"/>
                  <a:cs typeface="Times New Roman" panose="02020603050405020304" pitchFamily="18" charset="0"/>
                </a:rPr>
                <a:t>节点</a:t>
              </a:r>
              <a:r>
                <a:rPr lang="en-US" altLang="zh-CN" sz="1800" dirty="0">
                  <a:solidFill>
                    <a:schemeClr val="tx1"/>
                  </a:solidFill>
                  <a:latin typeface="SimSun-ExtB" panose="02010609060101010101" pitchFamily="18" charset="-122"/>
                  <a:cs typeface="SimSun-ExtB" panose="02010609060101010101" pitchFamily="18" charset="-122"/>
                </a:rPr>
                <a:t>3</a:t>
              </a:r>
            </a:p>
          </p:txBody>
        </p:sp>
        <p:sp>
          <p:nvSpPr>
            <p:cNvPr id="51" name="TextBox 1"/>
            <p:cNvSpPr txBox="1"/>
            <p:nvPr/>
          </p:nvSpPr>
          <p:spPr>
            <a:xfrm>
              <a:off x="11920" y="5240"/>
              <a:ext cx="900" cy="360"/>
            </a:xfrm>
            <a:prstGeom prst="rect">
              <a:avLst/>
            </a:prstGeom>
            <a:noFill/>
          </p:spPr>
          <p:txBody>
            <a:bodyPr wrap="none" lIns="0" tIns="0" rIns="0" rtlCol="0">
              <a:spAutoFit/>
            </a:bodyPr>
            <a:lstStyle/>
            <a:p>
              <a:pPr>
                <a:lnSpc>
                  <a:spcPts val="1800"/>
                </a:lnSpc>
              </a:pPr>
              <a:r>
                <a:rPr lang="en-US" altLang="zh-CN" sz="1800" dirty="0">
                  <a:solidFill>
                    <a:schemeClr val="tx1"/>
                  </a:solidFill>
                  <a:latin typeface="Times New Roman" panose="02020603050405020304" pitchFamily="18" charset="0"/>
                  <a:cs typeface="Times New Roman" panose="02020603050405020304" pitchFamily="18" charset="0"/>
                </a:rPr>
                <a:t>节点</a:t>
              </a:r>
              <a:r>
                <a:rPr lang="en-US" altLang="zh-CN" sz="1800" dirty="0">
                  <a:solidFill>
                    <a:schemeClr val="tx1"/>
                  </a:solidFill>
                  <a:latin typeface="SimSun-ExtB" panose="02010609060101010101" pitchFamily="18" charset="-122"/>
                  <a:cs typeface="SimSun-ExtB" panose="02010609060101010101" pitchFamily="18" charset="-122"/>
                </a:rPr>
                <a:t>2</a:t>
              </a:r>
            </a:p>
          </p:txBody>
        </p:sp>
        <p:sp>
          <p:nvSpPr>
            <p:cNvPr id="52" name="TextBox 1"/>
            <p:cNvSpPr txBox="1"/>
            <p:nvPr/>
          </p:nvSpPr>
          <p:spPr>
            <a:xfrm>
              <a:off x="12200" y="4040"/>
              <a:ext cx="270" cy="456"/>
            </a:xfrm>
            <a:prstGeom prst="rect">
              <a:avLst/>
            </a:prstGeom>
            <a:noFill/>
          </p:spPr>
          <p:txBody>
            <a:bodyPr wrap="none" lIns="0" tIns="0" rIns="0" rtlCol="0">
              <a:spAutoFit/>
            </a:bodyPr>
            <a:lstStyle/>
            <a:p>
              <a:pPr>
                <a:lnSpc>
                  <a:spcPts val="1900"/>
                </a:lnSpc>
              </a:pPr>
              <a:r>
                <a:rPr lang="en-US" altLang="zh-CN" sz="1595" dirty="0">
                  <a:solidFill>
                    <a:schemeClr val="tx1"/>
                  </a:solidFill>
                  <a:latin typeface="SimSun-ExtB" panose="02010609060101010101" pitchFamily="18" charset="-122"/>
                  <a:cs typeface="SimSun-ExtB" panose="02010609060101010101" pitchFamily="18" charset="-122"/>
                </a:rPr>
                <a:t>C</a:t>
              </a:r>
              <a:r>
                <a:rPr lang="en-US" altLang="zh-CN" sz="1070" dirty="0">
                  <a:solidFill>
                    <a:schemeClr val="tx1"/>
                  </a:solidFill>
                  <a:latin typeface="SimSun-ExtB" panose="02010609060101010101" pitchFamily="18" charset="-122"/>
                  <a:cs typeface="SimSun-ExtB" panose="02010609060101010101" pitchFamily="18" charset="-122"/>
                </a:rPr>
                <a:t>2</a:t>
              </a:r>
            </a:p>
          </p:txBody>
        </p:sp>
        <p:sp>
          <p:nvSpPr>
            <p:cNvPr id="53" name="TextBox 1"/>
            <p:cNvSpPr txBox="1"/>
            <p:nvPr/>
          </p:nvSpPr>
          <p:spPr>
            <a:xfrm>
              <a:off x="10840" y="2680"/>
              <a:ext cx="1454" cy="508"/>
            </a:xfrm>
            <a:prstGeom prst="rect">
              <a:avLst/>
            </a:prstGeom>
            <a:noFill/>
          </p:spPr>
          <p:txBody>
            <a:bodyPr wrap="none" lIns="0" tIns="0" rIns="0" rtlCol="0">
              <a:spAutoFit/>
            </a:bodyPr>
            <a:lstStyle/>
            <a:p>
              <a:pPr>
                <a:lnSpc>
                  <a:spcPts val="2300"/>
                </a:lnSpc>
              </a:pPr>
              <a:r>
                <a:rPr lang="en-US" altLang="zh-CN" sz="1800" dirty="0">
                  <a:solidFill>
                    <a:schemeClr val="tx1"/>
                  </a:solidFill>
                  <a:latin typeface="微软雅黑" panose="020B0503020204020204" charset="-122"/>
                  <a:cs typeface="微软雅黑" panose="020B0503020204020204" charset="-122"/>
                </a:rPr>
                <a:t>守护进程</a:t>
              </a:r>
            </a:p>
          </p:txBody>
        </p:sp>
        <p:sp>
          <p:nvSpPr>
            <p:cNvPr id="54" name="TextBox 1"/>
            <p:cNvSpPr txBox="1"/>
            <p:nvPr/>
          </p:nvSpPr>
          <p:spPr>
            <a:xfrm>
              <a:off x="10840" y="6620"/>
              <a:ext cx="1980" cy="2980"/>
            </a:xfrm>
            <a:prstGeom prst="rect">
              <a:avLst/>
            </a:prstGeom>
            <a:noFill/>
          </p:spPr>
          <p:txBody>
            <a:bodyPr wrap="none" lIns="0" tIns="0" rIns="0" rtlCol="0">
              <a:spAutoFit/>
            </a:bodyPr>
            <a:lstStyle/>
            <a:p>
              <a:pPr>
                <a:lnSpc>
                  <a:spcPts val="2300"/>
                </a:lnSpc>
                <a:tabLst>
                  <a:tab pos="546100" algn="l"/>
                  <a:tab pos="685800" algn="l"/>
                </a:tabLst>
              </a:pPr>
              <a:r>
                <a:rPr lang="en-US" altLang="zh-CN" sz="1800" dirty="0">
                  <a:solidFill>
                    <a:schemeClr val="tx1"/>
                  </a:solidFill>
                  <a:latin typeface="微软雅黑" panose="020B0503020204020204" charset="-122"/>
                  <a:cs typeface="微软雅黑" panose="020B0503020204020204" charset="-122"/>
                </a:rPr>
                <a:t>守护进程</a:t>
              </a: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1000"/>
                </a:lnSpc>
              </a:pPr>
              <a:endParaRPr lang="en-US" altLang="zh-CN" sz="1800" dirty="0">
                <a:solidFill>
                  <a:schemeClr val="tx1"/>
                </a:solidFill>
                <a:latin typeface="微软雅黑" panose="020B0503020204020204" charset="-122"/>
                <a:cs typeface="微软雅黑" panose="020B0503020204020204" charset="-122"/>
              </a:endParaRPr>
            </a:p>
            <a:p>
              <a:pPr>
                <a:lnSpc>
                  <a:spcPts val="2300"/>
                </a:lnSpc>
                <a:tabLst>
                  <a:tab pos="546100" algn="l"/>
                  <a:tab pos="685800" algn="l"/>
                </a:tabLst>
              </a:pPr>
              <a:r>
                <a:rPr lang="en-US" altLang="zh-CN" dirty="0">
                  <a:solidFill>
                    <a:schemeClr val="tx1"/>
                  </a:solidFill>
                </a:rPr>
                <a:t>	</a:t>
              </a:r>
              <a:r>
                <a:rPr lang="en-US" altLang="zh-CN" sz="1595" dirty="0">
                  <a:solidFill>
                    <a:schemeClr val="tx1"/>
                  </a:solidFill>
                  <a:latin typeface="SimSun-ExtB" panose="02010609060101010101" pitchFamily="18" charset="-122"/>
                  <a:cs typeface="SimSun-ExtB" panose="02010609060101010101" pitchFamily="18" charset="-122"/>
                </a:rPr>
                <a:t>C</a:t>
              </a:r>
              <a:r>
                <a:rPr lang="en-US" altLang="zh-CN" sz="1070" dirty="0">
                  <a:solidFill>
                    <a:schemeClr val="tx1"/>
                  </a:solidFill>
                  <a:latin typeface="SimSun-ExtB" panose="02010609060101010101" pitchFamily="18" charset="-122"/>
                  <a:cs typeface="SimSun-ExtB" panose="02010609060101010101" pitchFamily="18" charset="-122"/>
                </a:rPr>
                <a:t>2</a:t>
              </a:r>
            </a:p>
            <a:p>
              <a:pPr>
                <a:lnSpc>
                  <a:spcPts val="1000"/>
                </a:lnSpc>
              </a:pPr>
              <a:endParaRPr lang="en-US" altLang="zh-CN" sz="1070" dirty="0">
                <a:solidFill>
                  <a:schemeClr val="tx1"/>
                </a:solidFill>
                <a:latin typeface="SimSun-ExtB" panose="02010609060101010101" pitchFamily="18" charset="-122"/>
                <a:cs typeface="SimSun-ExtB" panose="02010609060101010101" pitchFamily="18" charset="-122"/>
              </a:endParaRPr>
            </a:p>
            <a:p>
              <a:pPr>
                <a:lnSpc>
                  <a:spcPts val="1800"/>
                </a:lnSpc>
                <a:tabLst>
                  <a:tab pos="546100" algn="l"/>
                  <a:tab pos="685800" algn="l"/>
                </a:tabLst>
              </a:pPr>
              <a:r>
                <a:rPr lang="en-US" altLang="zh-CN" dirty="0">
                  <a:solidFill>
                    <a:schemeClr val="tx1"/>
                  </a:solidFill>
                </a:rPr>
                <a:t>		</a:t>
              </a:r>
              <a:r>
                <a:rPr lang="en-US" altLang="zh-CN" sz="1800" dirty="0">
                  <a:solidFill>
                    <a:schemeClr val="tx1"/>
                  </a:solidFill>
                  <a:latin typeface="Times New Roman" panose="02020603050405020304" pitchFamily="18" charset="0"/>
                  <a:cs typeface="Times New Roman" panose="02020603050405020304" pitchFamily="18" charset="0"/>
                </a:rPr>
                <a:t>节点</a:t>
              </a:r>
              <a:r>
                <a:rPr lang="en-US" altLang="zh-CN" sz="1800" dirty="0">
                  <a:solidFill>
                    <a:schemeClr val="tx1"/>
                  </a:solidFill>
                  <a:latin typeface="SimSun-ExtB" panose="02010609060101010101" pitchFamily="18" charset="-122"/>
                  <a:cs typeface="SimSun-ExtB" panose="02010609060101010101" pitchFamily="18" charset="-122"/>
                </a:rPr>
                <a:t>4</a:t>
              </a:r>
            </a:p>
          </p:txBody>
        </p:sp>
        <p:sp>
          <p:nvSpPr>
            <p:cNvPr id="55" name="TextBox 1"/>
            <p:cNvSpPr txBox="1"/>
            <p:nvPr/>
          </p:nvSpPr>
          <p:spPr>
            <a:xfrm>
              <a:off x="8720" y="5180"/>
              <a:ext cx="1611" cy="961"/>
            </a:xfrm>
            <a:prstGeom prst="rect">
              <a:avLst/>
            </a:prstGeom>
            <a:noFill/>
          </p:spPr>
          <p:txBody>
            <a:bodyPr wrap="none" lIns="0" tIns="0" rIns="0" rtlCol="0">
              <a:spAutoFit/>
            </a:bodyPr>
            <a:lstStyle/>
            <a:p>
              <a:pPr>
                <a:lnSpc>
                  <a:spcPts val="2300"/>
                </a:lnSpc>
                <a:tabLst>
                  <a:tab pos="165100" algn="l"/>
                </a:tabLst>
              </a:pPr>
              <a:r>
                <a:rPr lang="en-US" altLang="zh-CN" sz="1800" dirty="0">
                  <a:solidFill>
                    <a:schemeClr val="tx1"/>
                  </a:solidFill>
                  <a:latin typeface="微软雅黑" panose="020B0503020204020204" charset="-122"/>
                  <a:cs typeface="微软雅黑" panose="020B0503020204020204" charset="-122"/>
                </a:rPr>
                <a:t>中心节点/</a:t>
              </a:r>
            </a:p>
            <a:p>
              <a:pPr>
                <a:lnSpc>
                  <a:spcPts val="2100"/>
                </a:lnSpc>
                <a:tabLst>
                  <a:tab pos="165100" algn="l"/>
                </a:tabLst>
              </a:pPr>
              <a:r>
                <a:rPr lang="en-US" altLang="zh-CN" dirty="0">
                  <a:solidFill>
                    <a:schemeClr val="tx1"/>
                  </a:solidFill>
                </a:rPr>
                <a:t>	</a:t>
              </a:r>
              <a:r>
                <a:rPr lang="en-US" altLang="zh-CN" sz="1800" dirty="0">
                  <a:solidFill>
                    <a:schemeClr val="tx1"/>
                  </a:solidFill>
                  <a:latin typeface="微软雅黑" panose="020B0503020204020204" charset="-122"/>
                  <a:cs typeface="微软雅黑" panose="020B0503020204020204" charset="-122"/>
                </a:rPr>
                <a:t>协调器</a:t>
              </a:r>
            </a:p>
          </p:txBody>
        </p:sp>
        <p:sp>
          <p:nvSpPr>
            <p:cNvPr id="56" name="TextBox 1"/>
            <p:cNvSpPr txBox="1"/>
            <p:nvPr/>
          </p:nvSpPr>
          <p:spPr>
            <a:xfrm>
              <a:off x="489" y="9225"/>
              <a:ext cx="2880" cy="508"/>
            </a:xfrm>
            <a:prstGeom prst="rect">
              <a:avLst/>
            </a:prstGeom>
            <a:noFill/>
            <a:ln w="12700" cmpd="sng">
              <a:noFill/>
              <a:prstDash val="solid"/>
            </a:ln>
          </p:spPr>
          <p:txBody>
            <a:bodyPr wrap="square" lIns="0" tIns="0" rIns="0" rtlCol="0">
              <a:spAutoFit/>
            </a:bodyPr>
            <a:lstStyle/>
            <a:p>
              <a:pPr eaLnBrk="1">
                <a:lnSpc>
                  <a:spcPct val="100000"/>
                </a:lnSpc>
              </a:pPr>
              <a:r>
                <a:rPr lang="zh-CN" altLang="en-US" sz="1800" dirty="0">
                  <a:solidFill>
                    <a:schemeClr val="tx1"/>
                  </a:solidFill>
                  <a:latin typeface="SimHei" panose="02010609060101010101" pitchFamily="49" charset="-122"/>
                  <a:ea typeface="SimHei" panose="02010609060101010101" pitchFamily="49" charset="-122"/>
                  <a:cs typeface="Times New Roman" panose="02020603050405020304" pitchFamily="18" charset="0"/>
                </a:rPr>
                <a:t>用户提交应用拓扑</a:t>
              </a:r>
            </a:p>
          </p:txBody>
        </p:sp>
        <p:pic>
          <p:nvPicPr>
            <p:cNvPr id="57" name="Picture 3"/>
            <p:cNvPicPr>
              <a:picLocks noChangeAspect="1" noChangeArrowheads="1"/>
            </p:cNvPicPr>
            <p:nvPr/>
          </p:nvPicPr>
          <p:blipFill>
            <a:blip r:embed="rId4" cstate="print"/>
            <a:srcRect/>
            <a:stretch>
              <a:fillRect/>
            </a:stretch>
          </p:blipFill>
          <p:spPr bwMode="auto">
            <a:xfrm rot="16200000">
              <a:off x="1203" y="7788"/>
              <a:ext cx="1560" cy="1000"/>
            </a:xfrm>
            <a:prstGeom prst="rect">
              <a:avLst/>
            </a:prstGeom>
            <a:noFill/>
          </p:spPr>
        </p:pic>
      </p:grpSp>
      <p:pic>
        <p:nvPicPr>
          <p:cNvPr id="1027" name="Picture 3"/>
          <p:cNvPicPr>
            <a:picLocks noChangeAspect="1" noChangeArrowheads="1"/>
          </p:cNvPicPr>
          <p:nvPr/>
        </p:nvPicPr>
        <p:blipFill>
          <a:blip r:embed="rId8" cstate="print"/>
          <a:srcRect/>
          <a:stretch>
            <a:fillRect/>
          </a:stretch>
        </p:blipFill>
        <p:spPr bwMode="auto">
          <a:xfrm>
            <a:off x="5107940" y="5909945"/>
            <a:ext cx="1714500" cy="787400"/>
          </a:xfrm>
          <a:prstGeom prst="rect">
            <a:avLst/>
          </a:prstGeom>
          <a:noFill/>
        </p:spPr>
      </p:pic>
      <p:pic>
        <p:nvPicPr>
          <p:cNvPr id="60" name="Picture 3"/>
          <p:cNvPicPr>
            <a:picLocks noChangeAspect="1" noChangeArrowheads="1"/>
          </p:cNvPicPr>
          <p:nvPr/>
        </p:nvPicPr>
        <p:blipFill>
          <a:blip r:embed="rId9" cstate="print"/>
          <a:srcRect/>
          <a:stretch>
            <a:fillRect/>
          </a:stretch>
        </p:blipFill>
        <p:spPr bwMode="auto">
          <a:xfrm>
            <a:off x="3355340" y="5909945"/>
            <a:ext cx="1714500" cy="787400"/>
          </a:xfrm>
          <a:prstGeom prst="rect">
            <a:avLst/>
          </a:prstGeom>
          <a:noFill/>
        </p:spPr>
      </p:pic>
      <p:sp>
        <p:nvSpPr>
          <p:cNvPr id="61" name="文本框 60"/>
          <p:cNvSpPr txBox="1"/>
          <p:nvPr/>
        </p:nvSpPr>
        <p:spPr>
          <a:xfrm>
            <a:off x="3707765" y="6096000"/>
            <a:ext cx="1022073" cy="36997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a:lnSpc>
                <a:spcPts val="2300"/>
              </a:lnSpc>
              <a:tabLst>
                <a:tab pos="431800" algn="l"/>
              </a:tabLst>
            </a:pPr>
            <a:r>
              <a:rPr kumimoji="0" lang="zh-CN" altLang="en-US" sz="1800" b="1" i="0" u="none" strike="noStrike" cap="none" spc="0" normalizeH="0" baseline="0">
                <a:ln>
                  <a:noFill/>
                </a:ln>
                <a:solidFill>
                  <a:srgbClr val="1723FF"/>
                </a:solidFill>
                <a:effectLst/>
                <a:uFillTx/>
                <a:latin typeface="Calibri" panose="020F0502020204030204"/>
                <a:ea typeface="宋体" panose="02010600030101010101" pitchFamily="2" charset="-122"/>
                <a:cs typeface="Calibri" panose="020F0502020204030204"/>
                <a:sym typeface="Calibri" panose="020F0502020204030204"/>
              </a:rPr>
              <a:t>负载控制</a:t>
            </a:r>
          </a:p>
        </p:txBody>
      </p:sp>
      <p:pic>
        <p:nvPicPr>
          <p:cNvPr id="62" name="Picture 3"/>
          <p:cNvPicPr>
            <a:picLocks noChangeAspect="1" noChangeArrowheads="1"/>
          </p:cNvPicPr>
          <p:nvPr/>
        </p:nvPicPr>
        <p:blipFill>
          <a:blip r:embed="rId10" cstate="print"/>
          <a:srcRect/>
          <a:stretch>
            <a:fillRect/>
          </a:stretch>
        </p:blipFill>
        <p:spPr bwMode="auto">
          <a:xfrm>
            <a:off x="6847840" y="5902325"/>
            <a:ext cx="1701800" cy="787400"/>
          </a:xfrm>
          <a:prstGeom prst="rect">
            <a:avLst/>
          </a:prstGeom>
          <a:noFill/>
        </p:spPr>
      </p:pic>
      <p:sp>
        <p:nvSpPr>
          <p:cNvPr id="63" name="文本框 62"/>
          <p:cNvSpPr txBox="1"/>
          <p:nvPr/>
        </p:nvSpPr>
        <p:spPr>
          <a:xfrm>
            <a:off x="5460365" y="6096000"/>
            <a:ext cx="100965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457200" rtl="0" fontAlgn="auto" latinLnBrk="0" hangingPunct="0">
              <a:lnSpc>
                <a:spcPct val="100000"/>
              </a:lnSpc>
              <a:spcBef>
                <a:spcPts val="0"/>
              </a:spcBef>
              <a:spcAft>
                <a:spcPts val="0"/>
              </a:spcAft>
              <a:buClrTx/>
              <a:buSzTx/>
              <a:buFontTx/>
              <a:buNone/>
            </a:pPr>
            <a:r>
              <a:rPr lang="en-US" altLang="zh-CN" b="1" dirty="0">
                <a:solidFill>
                  <a:srgbClr val="1723FF"/>
                </a:solidFill>
                <a:latin typeface="微软雅黑" panose="020B0503020204020204" charset="-122"/>
                <a:cs typeface="微软雅黑" panose="020B0503020204020204" charset="-122"/>
                <a:sym typeface="+mn-ea"/>
              </a:rPr>
              <a:t>系统容错</a:t>
            </a:r>
            <a:endParaRPr kumimoji="0" lang="zh-CN" altLang="en-US" sz="1800" b="0" i="0" u="none" strike="noStrike" cap="none" spc="0" normalizeH="0" baseline="0">
              <a:ln>
                <a:noFill/>
              </a:ln>
              <a:solidFill>
                <a:srgbClr val="1723FF"/>
              </a:solidFill>
              <a:effectLst/>
              <a:uFillTx/>
              <a:sym typeface="Calibri" panose="020F0502020204030204"/>
            </a:endParaRPr>
          </a:p>
        </p:txBody>
      </p:sp>
      <p:sp>
        <p:nvSpPr>
          <p:cNvPr id="64" name="文本框 63"/>
          <p:cNvSpPr txBox="1"/>
          <p:nvPr/>
        </p:nvSpPr>
        <p:spPr>
          <a:xfrm>
            <a:off x="7193915" y="6078220"/>
            <a:ext cx="1009650" cy="3848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a:lnSpc>
                <a:spcPts val="2300"/>
              </a:lnSpc>
              <a:tabLst>
                <a:tab pos="431800" algn="l"/>
              </a:tabLst>
            </a:pPr>
            <a:r>
              <a:rPr lang="en-US" altLang="zh-CN" b="1" dirty="0">
                <a:solidFill>
                  <a:srgbClr val="1723FF"/>
                </a:solidFill>
                <a:latin typeface="微软雅黑" panose="020B0503020204020204" charset="-122"/>
                <a:cs typeface="微软雅黑" panose="020B0503020204020204" charset="-122"/>
                <a:sym typeface="+mn-ea"/>
              </a:rPr>
              <a:t>语义保障</a:t>
            </a:r>
            <a:endParaRPr kumimoji="0" lang="zh-CN" altLang="en-US" sz="1800" b="0" i="0" u="none" strike="noStrike" cap="none" spc="0" normalizeH="0" baseline="0">
              <a:ln>
                <a:noFill/>
              </a:ln>
              <a:solidFill>
                <a:srgbClr val="1723FF"/>
              </a:solidFill>
              <a:effectLst/>
              <a:uFillTx/>
              <a:sym typeface="Calibri" panose="020F0502020204030204"/>
            </a:endParaRPr>
          </a:p>
        </p:txBody>
      </p:sp>
      <p:sp>
        <p:nvSpPr>
          <p:cNvPr id="3" name="标题 2">
            <a:extLst>
              <a:ext uri="{FF2B5EF4-FFF2-40B4-BE49-F238E27FC236}">
                <a16:creationId xmlns:a16="http://schemas.microsoft.com/office/drawing/2014/main" id="{361893C2-420E-EF44-A4DA-93089DA9AE21}"/>
              </a:ext>
            </a:extLst>
          </p:cNvPr>
          <p:cNvSpPr>
            <a:spLocks noGrp="1"/>
          </p:cNvSpPr>
          <p:nvPr>
            <p:ph type="title"/>
          </p:nvPr>
        </p:nvSpPr>
        <p:spPr/>
        <p:txBody>
          <a:bodyPr/>
          <a:lstStyle/>
          <a:p>
            <a:r>
              <a:rPr lang="zh-CN" altLang="zh-CN" sz="4800" b="1" dirty="0">
                <a:solidFill>
                  <a:srgbClr val="1723FF"/>
                </a:solidFill>
                <a:latin typeface="黑体" panose="02010609060101010101" charset="-122"/>
                <a:ea typeface="黑体" panose="02010609060101010101" charset="-122"/>
                <a:cs typeface="黑体" panose="02010609060101010101" charset="-122"/>
                <a:sym typeface="+mn-ea"/>
              </a:rPr>
              <a:t>分布式流处理系统基本架构</a:t>
            </a:r>
            <a:endParaRPr kumimoji="1" lang="zh-CN" altLang="en-US" sz="4800" b="1" dirty="0">
              <a:solidFill>
                <a:srgbClr val="1723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8BB02-373F-FE41-B43B-BD9F31956772}"/>
              </a:ext>
            </a:extLst>
          </p:cNvPr>
          <p:cNvSpPr>
            <a:spLocks noGrp="1"/>
          </p:cNvSpPr>
          <p:nvPr>
            <p:ph type="title"/>
          </p:nvPr>
        </p:nvSpPr>
        <p:spPr/>
        <p:txBody>
          <a:bodyPr/>
          <a:lstStyle/>
          <a:p>
            <a:r>
              <a:rPr lang="zh-CN" altLang="en-US" sz="4800" b="1" dirty="0">
                <a:solidFill>
                  <a:srgbClr val="1723FF"/>
                </a:solidFill>
              </a:rPr>
              <a:t>流处理调度</a:t>
            </a:r>
            <a:endParaRPr kumimoji="1" lang="zh-CN" altLang="en-US" sz="4800" b="1" dirty="0">
              <a:solidFill>
                <a:srgbClr val="1723FF"/>
              </a:solidFill>
            </a:endParaRPr>
          </a:p>
        </p:txBody>
      </p:sp>
      <p:sp>
        <p:nvSpPr>
          <p:cNvPr id="166" name="Shape 16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altLang="en-US" dirty="0"/>
          </a:p>
        </p:txBody>
      </p:sp>
      <p:sp>
        <p:nvSpPr>
          <p:cNvPr id="176" name="Shape 176"/>
          <p:cNvSpPr>
            <a:spLocks noGrp="1"/>
          </p:cNvSpPr>
          <p:nvPr>
            <p:ph idx="1"/>
          </p:nvPr>
        </p:nvSpPr>
        <p:spPr>
          <a:xfrm>
            <a:off x="19878" y="1086813"/>
            <a:ext cx="9124122" cy="5090963"/>
          </a:xfrm>
          <a:prstGeom prst="rect">
            <a:avLst/>
          </a:prstGeom>
        </p:spPr>
        <p:txBody>
          <a:bodyPr>
            <a:normAutofit fontScale="97500"/>
          </a:bodyPr>
          <a:lstStyle/>
          <a:p>
            <a:pPr>
              <a:defRPr sz="3600"/>
            </a:pPr>
            <a:r>
              <a:rPr lang="zh-CN" sz="3300" dirty="0">
                <a:latin typeface="SimHei" panose="02010609060101010101" pitchFamily="49" charset="-122"/>
                <a:ea typeface="SimHei" panose="02010609060101010101" pitchFamily="49" charset="-122"/>
                <a:cs typeface="Times New Roman" panose="02020603050405020304" pitchFamily="18" charset="0"/>
              </a:rPr>
              <a:t>任务调度</a:t>
            </a:r>
          </a:p>
          <a:p>
            <a:pPr marL="685800" lvl="1" indent="-228600">
              <a:lnSpc>
                <a:spcPct val="100000"/>
              </a:lnSpc>
              <a:spcBef>
                <a:spcPts val="500"/>
              </a:spcBef>
            </a:pPr>
            <a:r>
              <a:rPr lang="zh-CN" sz="2900" dirty="0">
                <a:latin typeface="SimHei" panose="02010609060101010101" pitchFamily="49" charset="-122"/>
                <a:ea typeface="SimHei" panose="02010609060101010101" pitchFamily="49" charset="-122"/>
                <a:cs typeface="Times New Roman" panose="02020603050405020304" pitchFamily="18" charset="0"/>
                <a:sym typeface="+mn-ea"/>
              </a:rPr>
              <a:t>将不同操作实例部署在分布式集群上</a:t>
            </a:r>
            <a:endParaRPr lang="zh-CN" sz="2900" dirty="0">
              <a:latin typeface="SimHei" panose="02010609060101010101" pitchFamily="49" charset="-122"/>
              <a:ea typeface="SimHei" panose="02010609060101010101" pitchFamily="49" charset="-122"/>
              <a:cs typeface="Times New Roman" panose="02020603050405020304" pitchFamily="18" charset="0"/>
            </a:endParaRPr>
          </a:p>
          <a:p>
            <a:pPr>
              <a:defRPr sz="3600"/>
            </a:pPr>
            <a:r>
              <a:rPr lang="zh-CN" sz="3300" dirty="0">
                <a:latin typeface="SimHei" panose="02010609060101010101" pitchFamily="49" charset="-122"/>
                <a:ea typeface="SimHei" panose="02010609060101010101" pitchFamily="49" charset="-122"/>
                <a:cs typeface="Times New Roman" panose="02020603050405020304" pitchFamily="18" charset="0"/>
                <a:sym typeface="+mn-ea"/>
              </a:rPr>
              <a:t>数据调度</a:t>
            </a:r>
            <a:endParaRPr lang="zh-CN" sz="3300" dirty="0">
              <a:latin typeface="SimHei" panose="02010609060101010101" pitchFamily="49" charset="-122"/>
              <a:ea typeface="SimHei" panose="02010609060101010101" pitchFamily="49" charset="-122"/>
              <a:cs typeface="Times New Roman" panose="02020603050405020304" pitchFamily="18" charset="0"/>
            </a:endParaRPr>
          </a:p>
          <a:p>
            <a:pPr marL="685800" lvl="1" indent="-228600">
              <a:lnSpc>
                <a:spcPct val="100000"/>
              </a:lnSpc>
              <a:spcBef>
                <a:spcPts val="500"/>
              </a:spcBef>
            </a:pPr>
            <a:r>
              <a:rPr lang="zh-CN" sz="2900" dirty="0">
                <a:latin typeface="SimHei" panose="02010609060101010101" pitchFamily="49" charset="-122"/>
                <a:ea typeface="SimHei" panose="02010609060101010101" pitchFamily="49" charset="-122"/>
                <a:cs typeface="Times New Roman" panose="02020603050405020304" pitchFamily="18" charset="0"/>
                <a:sym typeface="+mn-ea"/>
              </a:rPr>
              <a:t>选择合适的数据分组方式将流数据元组划分到不同实例上进行处理</a:t>
            </a:r>
            <a:endParaRPr lang="zh-CN" sz="2900" dirty="0">
              <a:latin typeface="SimHei" panose="02010609060101010101" pitchFamily="49" charset="-122"/>
              <a:ea typeface="SimHei" panose="02010609060101010101" pitchFamily="49" charset="-122"/>
              <a:cs typeface="Times New Roman" panose="02020603050405020304" pitchFamily="18" charset="0"/>
            </a:endParaRPr>
          </a:p>
          <a:p>
            <a:pPr>
              <a:defRPr sz="3600"/>
            </a:pPr>
            <a:r>
              <a:rPr lang="zh-CN" sz="3300" dirty="0">
                <a:latin typeface="SimHei" panose="02010609060101010101" pitchFamily="49" charset="-122"/>
                <a:ea typeface="SimHei" panose="02010609060101010101" pitchFamily="49" charset="-122"/>
                <a:cs typeface="Times New Roman" panose="02020603050405020304" pitchFamily="18" charset="0"/>
              </a:rPr>
              <a:t>主要面临问题</a:t>
            </a:r>
          </a:p>
          <a:p>
            <a:pPr marL="685800" lvl="1" indent="-228600">
              <a:lnSpc>
                <a:spcPct val="100000"/>
              </a:lnSpc>
              <a:spcBef>
                <a:spcPts val="500"/>
              </a:spcBef>
            </a:pPr>
            <a:r>
              <a:rPr lang="zh-CN" sz="2900" dirty="0">
                <a:latin typeface="SimHei" panose="02010609060101010101" pitchFamily="49" charset="-122"/>
                <a:ea typeface="SimHei" panose="02010609060101010101" pitchFamily="49" charset="-122"/>
                <a:cs typeface="Times New Roman" panose="02020603050405020304" pitchFamily="18" charset="0"/>
              </a:rPr>
              <a:t>高并行</a:t>
            </a:r>
            <a:r>
              <a:rPr lang="en-US" altLang="zh-CN" sz="2900" dirty="0">
                <a:latin typeface="SimHei" panose="02010609060101010101" pitchFamily="49" charset="-122"/>
                <a:ea typeface="SimHei" panose="02010609060101010101" pitchFamily="49" charset="-122"/>
                <a:cs typeface="Times New Roman" panose="02020603050405020304" pitchFamily="18" charset="0"/>
              </a:rPr>
              <a:t>→</a:t>
            </a:r>
            <a:r>
              <a:rPr lang="zh-CN" altLang="en-US" sz="2900" dirty="0">
                <a:latin typeface="SimHei" panose="02010609060101010101" pitchFamily="49" charset="-122"/>
                <a:ea typeface="SimHei" panose="02010609060101010101" pitchFamily="49" charset="-122"/>
                <a:cs typeface="Times New Roman" panose="02020603050405020304" pitchFamily="18" charset="0"/>
              </a:rPr>
              <a:t>高</a:t>
            </a:r>
            <a:r>
              <a:rPr lang="zh-CN" sz="2900" dirty="0">
                <a:latin typeface="SimHei" panose="02010609060101010101" pitchFamily="49" charset="-122"/>
                <a:ea typeface="SimHei" panose="02010609060101010101" pitchFamily="49" charset="-122"/>
                <a:cs typeface="Times New Roman" panose="02020603050405020304" pitchFamily="18" charset="0"/>
              </a:rPr>
              <a:t>网络通信开销和延时</a:t>
            </a:r>
          </a:p>
          <a:p>
            <a:pPr marL="685800" lvl="1" indent="-228600">
              <a:lnSpc>
                <a:spcPct val="100000"/>
              </a:lnSpc>
              <a:spcBef>
                <a:spcPts val="500"/>
              </a:spcBef>
            </a:pPr>
            <a:r>
              <a:rPr lang="zh-CN" sz="2900" dirty="0">
                <a:latin typeface="SimHei" panose="02010609060101010101" pitchFamily="49" charset="-122"/>
                <a:ea typeface="SimHei" panose="02010609060101010101" pitchFamily="49" charset="-122"/>
                <a:cs typeface="Times New Roman" panose="02020603050405020304" pitchFamily="18" charset="0"/>
              </a:rPr>
              <a:t>计算负载资源均衡性问题</a:t>
            </a:r>
            <a:endParaRPr lang="zh-CN" altLang="en-US" sz="2900" dirty="0">
              <a:latin typeface="SimHei" panose="02010609060101010101" pitchFamily="49" charset="-122"/>
              <a:ea typeface="SimHei" panose="02010609060101010101" pitchFamily="49" charset="-122"/>
              <a:cs typeface="Times New Roman" panose="02020603050405020304" pitchFamily="18"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AB45C3D-F3C5-BB4F-8197-BA3469D25639}"/>
              </a:ext>
            </a:extLst>
          </p:cNvPr>
          <p:cNvSpPr>
            <a:spLocks noGrp="1"/>
          </p:cNvSpPr>
          <p:nvPr>
            <p:ph type="title"/>
          </p:nvPr>
        </p:nvSpPr>
        <p:spPr/>
        <p:txBody>
          <a:bodyPr/>
          <a:lstStyle/>
          <a:p>
            <a:r>
              <a:rPr lang="zh-CN" altLang="en-US" sz="4800" b="1" dirty="0">
                <a:solidFill>
                  <a:srgbClr val="1723FF"/>
                </a:solidFill>
              </a:rPr>
              <a:t>目录</a:t>
            </a:r>
            <a:endParaRPr kumimoji="1" lang="zh-CN" altLang="en-US" sz="4800" b="1" dirty="0">
              <a:solidFill>
                <a:srgbClr val="1723FF"/>
              </a:solidFill>
            </a:endParaRPr>
          </a:p>
        </p:txBody>
      </p:sp>
      <p:sp>
        <p:nvSpPr>
          <p:cNvPr id="112" name="Shape 112"/>
          <p:cNvSpPr>
            <a:spLocks noGrp="1"/>
          </p:cNvSpPr>
          <p:nvPr>
            <p:ph idx="1"/>
          </p:nvPr>
        </p:nvSpPr>
        <p:spPr>
          <a:prstGeom prst="rect">
            <a:avLst/>
          </a:prstGeom>
        </p:spPr>
        <p:txBody>
          <a:bodyPr/>
          <a:lstStyle/>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solidFill>
                  <a:srgbClr val="FF0000"/>
                </a:solidFill>
                <a:latin typeface="SimHei" panose="02010609060101010101" pitchFamily="49" charset="-122"/>
                <a:ea typeface="SimHei" panose="02010609060101010101" pitchFamily="49" charset="-122"/>
                <a:sym typeface="Helvetica"/>
              </a:rPr>
              <a:t>流数据和流处理简介</a:t>
            </a: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流处理基本技术</a:t>
            </a:r>
            <a:endParaRPr lang="en-US" altLang="zh-CN" dirty="0">
              <a:latin typeface="SimHei" panose="02010609060101010101" pitchFamily="49" charset="-122"/>
              <a:ea typeface="SimHei" panose="02010609060101010101" pitchFamily="49" charset="-122"/>
              <a:sym typeface="Helvetica"/>
            </a:endParaRP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分布式流处理系统和优化技术</a:t>
            </a: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代表性分布式流处理系统</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DDE04-BAAA-B245-B5F6-9733E847B90D}"/>
              </a:ext>
            </a:extLst>
          </p:cNvPr>
          <p:cNvSpPr>
            <a:spLocks noGrp="1"/>
          </p:cNvSpPr>
          <p:nvPr>
            <p:ph type="title"/>
          </p:nvPr>
        </p:nvSpPr>
        <p:spPr/>
        <p:txBody>
          <a:bodyPr/>
          <a:lstStyle/>
          <a:p>
            <a:r>
              <a:rPr lang="zh-CN" altLang="en-US" sz="4800" b="1" dirty="0">
                <a:solidFill>
                  <a:srgbClr val="1723FF"/>
                </a:solidFill>
              </a:rPr>
              <a:t>流处理调度优化</a:t>
            </a:r>
            <a:endParaRPr kumimoji="1" lang="zh-CN" altLang="en-US" sz="4800" b="1" dirty="0">
              <a:solidFill>
                <a:srgbClr val="1723FF"/>
              </a:solidFill>
            </a:endParaRPr>
          </a:p>
        </p:txBody>
      </p:sp>
      <p:sp>
        <p:nvSpPr>
          <p:cNvPr id="176" name="Shape 176"/>
          <p:cNvSpPr>
            <a:spLocks noGrp="1"/>
          </p:cNvSpPr>
          <p:nvPr>
            <p:ph idx="1"/>
          </p:nvPr>
        </p:nvSpPr>
        <p:spPr>
          <a:prstGeom prst="rect">
            <a:avLst/>
          </a:prstGeom>
        </p:spPr>
        <p:txBody>
          <a:bodyPr>
            <a:normAutofit/>
          </a:bodyPr>
          <a:lstStyle/>
          <a:p>
            <a:pPr>
              <a:defRPr sz="3600"/>
            </a:pPr>
            <a:r>
              <a:rPr lang="zh-CN" dirty="0">
                <a:ea typeface="SimHei" panose="02010609060101010101" pitchFamily="49" charset="-122"/>
                <a:cs typeface="Times New Roman" panose="02020603050405020304" pitchFamily="18" charset="0"/>
              </a:rPr>
              <a:t>针对网络开销和延时</a:t>
            </a:r>
          </a:p>
          <a:p>
            <a:pPr marL="685800" lvl="1" indent="-228600">
              <a:lnSpc>
                <a:spcPct val="100000"/>
              </a:lnSpc>
              <a:spcBef>
                <a:spcPts val="500"/>
              </a:spcBef>
            </a:pPr>
            <a:r>
              <a:rPr lang="zh-CN" altLang="en-US" dirty="0">
                <a:ea typeface="SimHei" panose="02010609060101010101" pitchFamily="49" charset="-122"/>
                <a:cs typeface="Times New Roman" panose="02020603050405020304" pitchFamily="18" charset="0"/>
              </a:rPr>
              <a:t>根据系统资源、网络、应用</a:t>
            </a:r>
            <a:r>
              <a:rPr lang="en-US" altLang="zh-CN" dirty="0">
                <a:ea typeface="SimHei" panose="02010609060101010101" pitchFamily="49" charset="-122"/>
                <a:cs typeface="Times New Roman" panose="02020603050405020304" pitchFamily="18" charset="0"/>
              </a:rPr>
              <a:t>DAG</a:t>
            </a:r>
            <a:r>
              <a:rPr lang="zh-CN" altLang="en-US" dirty="0">
                <a:ea typeface="SimHei" panose="02010609060101010101" pitchFamily="49" charset="-122"/>
                <a:cs typeface="Times New Roman" panose="02020603050405020304" pitchFamily="18" charset="0"/>
              </a:rPr>
              <a:t>图结构优化任务调度策略，选择将频繁通信的上下游实例集中在相同节点上</a:t>
            </a:r>
          </a:p>
          <a:p>
            <a:pPr marL="685800" lvl="1" indent="-228600">
              <a:lnSpc>
                <a:spcPct val="100000"/>
              </a:lnSpc>
              <a:spcBef>
                <a:spcPts val="500"/>
              </a:spcBef>
            </a:pPr>
            <a:r>
              <a:rPr lang="zh-CN" altLang="en-US" dirty="0">
                <a:ea typeface="SimHei" panose="02010609060101010101" pitchFamily="49" charset="-122"/>
                <a:cs typeface="Times New Roman" panose="02020603050405020304" pitchFamily="18" charset="0"/>
              </a:rPr>
              <a:t>数据调度采用本地分组方法，优先选择相同节点上的下游实例进行分发</a:t>
            </a:r>
          </a:p>
        </p:txBody>
      </p:sp>
      <p:sp>
        <p:nvSpPr>
          <p:cNvPr id="166" name="Shape 16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altLang="en-US" dirty="0"/>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8F9D4-3BCD-364A-BE06-F010A9C75736}"/>
              </a:ext>
            </a:extLst>
          </p:cNvPr>
          <p:cNvSpPr>
            <a:spLocks noGrp="1"/>
          </p:cNvSpPr>
          <p:nvPr>
            <p:ph type="title"/>
          </p:nvPr>
        </p:nvSpPr>
        <p:spPr/>
        <p:txBody>
          <a:bodyPr/>
          <a:lstStyle/>
          <a:p>
            <a:r>
              <a:rPr lang="zh-CN" altLang="en-US" sz="4800" b="1" dirty="0">
                <a:solidFill>
                  <a:srgbClr val="1723FF"/>
                </a:solidFill>
              </a:rPr>
              <a:t>流处理调度优化</a:t>
            </a:r>
            <a:endParaRPr kumimoji="1" lang="zh-CN" altLang="en-US" sz="4800" b="1" dirty="0">
              <a:solidFill>
                <a:srgbClr val="1723FF"/>
              </a:solidFill>
            </a:endParaRPr>
          </a:p>
        </p:txBody>
      </p:sp>
      <p:sp>
        <p:nvSpPr>
          <p:cNvPr id="166" name="Shape 16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altLang="en-US" dirty="0"/>
          </a:p>
        </p:txBody>
      </p:sp>
      <p:sp>
        <p:nvSpPr>
          <p:cNvPr id="176" name="Shape 176"/>
          <p:cNvSpPr>
            <a:spLocks noGrp="1"/>
          </p:cNvSpPr>
          <p:nvPr>
            <p:ph idx="1"/>
          </p:nvPr>
        </p:nvSpPr>
        <p:spPr>
          <a:xfrm>
            <a:off x="19878" y="1086812"/>
            <a:ext cx="9124122" cy="5771187"/>
          </a:xfrm>
          <a:prstGeom prst="rect">
            <a:avLst/>
          </a:prstGeom>
        </p:spPr>
        <p:txBody>
          <a:bodyPr>
            <a:normAutofit/>
          </a:bodyPr>
          <a:lstStyle/>
          <a:p>
            <a:pPr>
              <a:defRPr sz="3600"/>
            </a:pPr>
            <a:r>
              <a:rPr lang="zh-CN" dirty="0">
                <a:latin typeface="SimHei" panose="02010609060101010101" pitchFamily="49" charset="-122"/>
                <a:ea typeface="SimHei" panose="02010609060101010101" pitchFamily="49" charset="-122"/>
                <a:cs typeface="Times New Roman" panose="02020603050405020304" pitchFamily="18" charset="0"/>
              </a:rPr>
              <a:t>针对负载均衡问题</a:t>
            </a:r>
          </a:p>
          <a:p>
            <a:pPr marL="685800" lvl="1" indent="-228600">
              <a:lnSpc>
                <a:spcPct val="100000"/>
              </a:lnSpc>
              <a:spcBef>
                <a:spcPts val="500"/>
              </a:spcBef>
            </a:pPr>
            <a:r>
              <a:rPr lang="zh-CN" altLang="en-US" dirty="0">
                <a:latin typeface="SimHei" panose="02010609060101010101" pitchFamily="49" charset="-122"/>
                <a:ea typeface="SimHei" panose="02010609060101010101" pitchFamily="49" charset="-122"/>
                <a:cs typeface="Times New Roman" panose="02020603050405020304" pitchFamily="18" charset="0"/>
              </a:rPr>
              <a:t>对不同操作，分别预计其计算负载，按计算负载的比例分配各操作的实例个数（负载重则分配更多实例）；对同一操作，将其并行任务实例均分到不同计算节点上</a:t>
            </a:r>
            <a:endParaRPr lang="en-US" altLang="zh-CN" dirty="0">
              <a:latin typeface="SimHei" panose="02010609060101010101" pitchFamily="49" charset="-122"/>
              <a:ea typeface="SimHei" panose="02010609060101010101" pitchFamily="49" charset="-122"/>
              <a:cs typeface="Times New Roman" panose="02020603050405020304" pitchFamily="18" charset="0"/>
            </a:endParaRPr>
          </a:p>
          <a:p>
            <a:pPr marL="685800" lvl="1" indent="-228600">
              <a:lnSpc>
                <a:spcPct val="100000"/>
              </a:lnSpc>
              <a:spcBef>
                <a:spcPts val="500"/>
              </a:spcBef>
            </a:pPr>
            <a:r>
              <a:rPr lang="zh-CN" altLang="en-US" dirty="0">
                <a:latin typeface="SimHei" panose="02010609060101010101" pitchFamily="49" charset="-122"/>
                <a:ea typeface="SimHei" panose="02010609060101010101" pitchFamily="49" charset="-122"/>
                <a:cs typeface="Times New Roman" panose="02020603050405020304" pitchFamily="18" charset="0"/>
              </a:rPr>
              <a:t>在已知数据大致分布的情况下，预先计算数据分组方式，保证数据划分的均衡性；并根据实际运行负载情况，调整部分数据分组策略</a:t>
            </a:r>
          </a:p>
          <a:p>
            <a:pPr marL="685800" lvl="1" indent="-228600">
              <a:lnSpc>
                <a:spcPct val="100000"/>
              </a:lnSpc>
              <a:spcBef>
                <a:spcPts val="500"/>
              </a:spcBef>
            </a:pPr>
            <a:r>
              <a:rPr lang="zh-CN" altLang="en-US" dirty="0">
                <a:latin typeface="SimHei" panose="02010609060101010101" pitchFamily="49" charset="-122"/>
                <a:ea typeface="SimHei" panose="02010609060101010101" pitchFamily="49" charset="-122"/>
                <a:cs typeface="Times New Roman" panose="02020603050405020304" pitchFamily="18" charset="0"/>
              </a:rPr>
              <a:t>在未知数据分布或数据分布高动态变化的情况下，实时识别高频数据项，对相应的流数据元组采用“先轮询分组</a:t>
            </a:r>
            <a:r>
              <a:rPr lang="en-US" altLang="zh-CN" dirty="0">
                <a:latin typeface="SimHei" panose="02010609060101010101" pitchFamily="49" charset="-122"/>
                <a:ea typeface="SimHei" panose="02010609060101010101" pitchFamily="49" charset="-122"/>
                <a:cs typeface="Times New Roman" panose="02020603050405020304" pitchFamily="18" charset="0"/>
              </a:rPr>
              <a:t>—</a:t>
            </a:r>
            <a:r>
              <a:rPr lang="zh-CN" altLang="en-US" dirty="0">
                <a:latin typeface="SimHei" panose="02010609060101010101" pitchFamily="49" charset="-122"/>
                <a:ea typeface="SimHei" panose="02010609060101010101" pitchFamily="49" charset="-122"/>
                <a:cs typeface="Times New Roman" panose="02020603050405020304" pitchFamily="18" charset="0"/>
              </a:rPr>
              <a:t>后聚合”的方式，避免计算负载集中到少数实例上</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BA674-6CA4-4144-930F-A7AD85CE038B}"/>
              </a:ext>
            </a:extLst>
          </p:cNvPr>
          <p:cNvSpPr>
            <a:spLocks noGrp="1"/>
          </p:cNvSpPr>
          <p:nvPr>
            <p:ph type="title"/>
          </p:nvPr>
        </p:nvSpPr>
        <p:spPr/>
        <p:txBody>
          <a:bodyPr/>
          <a:lstStyle/>
          <a:p>
            <a:r>
              <a:rPr lang="zh-CN" altLang="en-US" sz="4800" b="1" dirty="0">
                <a:solidFill>
                  <a:srgbClr val="1723FF"/>
                </a:solidFill>
              </a:rPr>
              <a:t>流处理容错</a:t>
            </a:r>
            <a:endParaRPr kumimoji="1" lang="zh-CN" altLang="en-US" sz="4800" b="1" dirty="0">
              <a:solidFill>
                <a:srgbClr val="1723FF"/>
              </a:solidFill>
            </a:endParaRPr>
          </a:p>
        </p:txBody>
      </p:sp>
      <p:sp>
        <p:nvSpPr>
          <p:cNvPr id="166" name="Shape 16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dirty="0"/>
          </a:p>
        </p:txBody>
      </p:sp>
      <p:sp>
        <p:nvSpPr>
          <p:cNvPr id="176" name="Shape 176"/>
          <p:cNvSpPr>
            <a:spLocks noGrp="1"/>
          </p:cNvSpPr>
          <p:nvPr>
            <p:ph idx="1"/>
          </p:nvPr>
        </p:nvSpPr>
        <p:spPr>
          <a:xfrm>
            <a:off x="19878" y="1086813"/>
            <a:ext cx="9124122" cy="5380894"/>
          </a:xfrm>
          <a:prstGeom prst="rect">
            <a:avLst/>
          </a:prstGeom>
        </p:spPr>
        <p:txBody>
          <a:bodyPr/>
          <a:lstStyle/>
          <a:p>
            <a:pPr>
              <a:lnSpc>
                <a:spcPct val="120000"/>
              </a:lnSpc>
              <a:defRPr sz="3200"/>
            </a:pPr>
            <a:r>
              <a:rPr lang="zh-CN" altLang="en-US" sz="3600" dirty="0">
                <a:latin typeface="SimHei" panose="02010609060101010101" pitchFamily="49" charset="-122"/>
                <a:ea typeface="SimHei" panose="02010609060101010101" pitchFamily="49" charset="-122"/>
                <a:cs typeface="Times New Roman" panose="02020603050405020304" pitchFamily="18" charset="0"/>
              </a:rPr>
              <a:t>流处理运行环境部署在分布式集群中，处理实例常驻内存，长期持续执行</a:t>
            </a:r>
          </a:p>
          <a:p>
            <a:pPr>
              <a:defRPr sz="3600"/>
            </a:pPr>
            <a:r>
              <a:rPr lang="zh-CN" altLang="en-US" dirty="0">
                <a:latin typeface="SimHei" panose="02010609060101010101" pitchFamily="49" charset="-122"/>
                <a:ea typeface="SimHei" panose="02010609060101010101" pitchFamily="49" charset="-122"/>
                <a:cs typeface="Times New Roman" panose="02020603050405020304" pitchFamily="18" charset="0"/>
                <a:sym typeface="+mn-ea"/>
              </a:rPr>
              <a:t>发生系统失效</a:t>
            </a:r>
          </a:p>
          <a:p>
            <a:pPr marL="685800" lvl="1" indent="-228600">
              <a:lnSpc>
                <a:spcPct val="100000"/>
              </a:lnSpc>
              <a:spcBef>
                <a:spcPts val="500"/>
              </a:spcBef>
            </a:pPr>
            <a:r>
              <a:rPr lang="zh-CN" altLang="en-US" dirty="0">
                <a:latin typeface="SimHei" panose="02010609060101010101" pitchFamily="49" charset="-122"/>
                <a:ea typeface="SimHei" panose="02010609060101010101" pitchFamily="49" charset="-122"/>
                <a:cs typeface="Times New Roman" panose="02020603050405020304" pitchFamily="18" charset="0"/>
                <a:sym typeface="+mn-ea"/>
              </a:rPr>
              <a:t>系统维护</a:t>
            </a:r>
          </a:p>
          <a:p>
            <a:pPr marL="685800" lvl="1" indent="-228600">
              <a:lnSpc>
                <a:spcPct val="100000"/>
              </a:lnSpc>
              <a:spcBef>
                <a:spcPts val="500"/>
              </a:spcBef>
            </a:pPr>
            <a:r>
              <a:rPr lang="zh-CN" altLang="en-US" dirty="0">
                <a:latin typeface="SimHei" panose="02010609060101010101" pitchFamily="49" charset="-122"/>
                <a:ea typeface="SimHei" panose="02010609060101010101" pitchFamily="49" charset="-122"/>
                <a:cs typeface="Times New Roman" panose="02020603050405020304" pitchFamily="18" charset="0"/>
                <a:sym typeface="+mn-ea"/>
              </a:rPr>
              <a:t>网络分区</a:t>
            </a:r>
          </a:p>
          <a:p>
            <a:pPr marL="685800" lvl="1" indent="-228600">
              <a:lnSpc>
                <a:spcPct val="100000"/>
              </a:lnSpc>
              <a:spcBef>
                <a:spcPts val="500"/>
              </a:spcBef>
            </a:pPr>
            <a:r>
              <a:rPr lang="zh-CN" altLang="en-US" dirty="0">
                <a:latin typeface="SimHei" panose="02010609060101010101" pitchFamily="49" charset="-122"/>
                <a:ea typeface="SimHei" panose="02010609060101010101" pitchFamily="49" charset="-122"/>
                <a:cs typeface="Times New Roman" panose="02020603050405020304" pitchFamily="18" charset="0"/>
                <a:sym typeface="+mn-ea"/>
              </a:rPr>
              <a:t>硬件故障</a:t>
            </a:r>
          </a:p>
          <a:p>
            <a:pPr marL="685800" lvl="1" indent="-228600">
              <a:lnSpc>
                <a:spcPct val="100000"/>
              </a:lnSpc>
              <a:spcBef>
                <a:spcPts val="500"/>
              </a:spcBef>
            </a:pPr>
            <a:r>
              <a:rPr lang="en-US" altLang="zh-CN" dirty="0">
                <a:latin typeface="SimHei" panose="02010609060101010101" pitchFamily="49" charset="-122"/>
                <a:ea typeface="SimHei" panose="02010609060101010101" pitchFamily="49" charset="-122"/>
                <a:cs typeface="Times New Roman" panose="02020603050405020304" pitchFamily="18" charset="0"/>
                <a:sym typeface="+mn-ea"/>
              </a:rPr>
              <a:t>……</a:t>
            </a:r>
            <a:endParaRPr lang="zh-CN" altLang="en-US" dirty="0">
              <a:latin typeface="SimHei" panose="02010609060101010101" pitchFamily="49" charset="-122"/>
              <a:ea typeface="SimHei" panose="02010609060101010101" pitchFamily="49" charset="-122"/>
              <a:cs typeface="Times New Roman" panose="02020603050405020304" pitchFamily="18" charset="0"/>
              <a:sym typeface="+mn-ea"/>
            </a:endParaRPr>
          </a:p>
          <a:p>
            <a:pPr>
              <a:defRPr sz="3600"/>
            </a:pPr>
            <a:r>
              <a:rPr lang="zh-CN" altLang="en-US" dirty="0">
                <a:latin typeface="SimHei" panose="02010609060101010101" pitchFamily="49" charset="-122"/>
                <a:ea typeface="SimHei" panose="02010609060101010101" pitchFamily="49" charset="-122"/>
                <a:cs typeface="Times New Roman" panose="02020603050405020304" pitchFamily="18" charset="0"/>
              </a:rPr>
              <a:t>如何保证流处理系统快速恢复，正常运行？</a:t>
            </a:r>
          </a:p>
        </p:txBody>
      </p:sp>
      <p:sp>
        <p:nvSpPr>
          <p:cNvPr id="162" name="Shape 162"/>
          <p:cNvSpPr>
            <a:spLocks noGrp="1"/>
          </p:cNvSpPr>
          <p:nvPr/>
        </p:nvSpPr>
        <p:spPr>
          <a:xfrm>
            <a:off x="349250" y="942473"/>
            <a:ext cx="8446135" cy="5636895"/>
          </a:xfrm>
          <a:prstGeom prst="rect">
            <a:avLst/>
          </a:prstGeom>
          <a:ln w="12700">
            <a:miter lim="400000"/>
          </a:ln>
        </p:spPr>
        <p:txBody>
          <a:bodyPr lIns="45719" rIns="45719"/>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0" indent="0">
              <a:lnSpc>
                <a:spcPct val="120000"/>
              </a:lnSpc>
              <a:buNone/>
              <a:defRPr sz="3200"/>
            </a:pPr>
            <a:endParaRPr lang="zh-CN" altLang="en-US" sz="32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E56A34-F212-004E-AA2D-304043FD8A9D}"/>
              </a:ext>
            </a:extLst>
          </p:cNvPr>
          <p:cNvSpPr>
            <a:spLocks noGrp="1"/>
          </p:cNvSpPr>
          <p:nvPr>
            <p:ph type="title"/>
          </p:nvPr>
        </p:nvSpPr>
        <p:spPr/>
        <p:txBody>
          <a:bodyPr/>
          <a:lstStyle/>
          <a:p>
            <a:r>
              <a:rPr lang="zh-CN" altLang="en-US" sz="4800" b="1" dirty="0">
                <a:solidFill>
                  <a:srgbClr val="1723FF"/>
                </a:solidFill>
              </a:rPr>
              <a:t>流处理容错技术</a:t>
            </a:r>
            <a:endParaRPr kumimoji="1" lang="zh-CN" altLang="en-US" sz="4800" b="1" dirty="0">
              <a:solidFill>
                <a:srgbClr val="1723FF"/>
              </a:solidFill>
            </a:endParaRPr>
          </a:p>
        </p:txBody>
      </p:sp>
      <p:sp>
        <p:nvSpPr>
          <p:cNvPr id="166" name="Shape 16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sp>
        <p:nvSpPr>
          <p:cNvPr id="176" name="Shape 176"/>
          <p:cNvSpPr>
            <a:spLocks noGrp="1"/>
          </p:cNvSpPr>
          <p:nvPr>
            <p:ph idx="1"/>
          </p:nvPr>
        </p:nvSpPr>
        <p:spPr>
          <a:prstGeom prst="rect">
            <a:avLst/>
          </a:prstGeom>
        </p:spPr>
        <p:txBody>
          <a:bodyPr/>
          <a:lstStyle/>
          <a:p>
            <a:pPr>
              <a:defRPr sz="3600"/>
            </a:pPr>
            <a:r>
              <a:rPr dirty="0" err="1">
                <a:latin typeface="SimHei" panose="02010609060101010101" pitchFamily="49" charset="-122"/>
                <a:ea typeface="SimHei" panose="02010609060101010101" pitchFamily="49" charset="-122"/>
                <a:cs typeface="Times New Roman" panose="02020603050405020304" pitchFamily="18" charset="0"/>
                <a:sym typeface="+mn-ea"/>
              </a:rPr>
              <a:t>主动备份</a:t>
            </a:r>
            <a:endParaRPr dirty="0">
              <a:latin typeface="SimHei" panose="02010609060101010101" pitchFamily="49" charset="-122"/>
              <a:ea typeface="SimHei" panose="02010609060101010101" pitchFamily="49" charset="-122"/>
              <a:cs typeface="Times New Roman" panose="02020603050405020304" pitchFamily="18" charset="0"/>
            </a:endParaRPr>
          </a:p>
          <a:p>
            <a:pPr marL="685800" lvl="1" indent="-228600">
              <a:lnSpc>
                <a:spcPct val="100000"/>
              </a:lnSpc>
              <a:spcBef>
                <a:spcPts val="500"/>
              </a:spcBef>
            </a:pPr>
            <a:r>
              <a:rPr lang="zh-CN" dirty="0" err="1">
                <a:latin typeface="SimHei" panose="02010609060101010101" pitchFamily="49" charset="-122"/>
                <a:ea typeface="SimHei" panose="02010609060101010101" pitchFamily="49" charset="-122"/>
                <a:cs typeface="Times New Roman" panose="02020603050405020304" pitchFamily="18" charset="0"/>
                <a:sym typeface="+mn-ea"/>
              </a:rPr>
              <a:t>流数据同时发送给主处理节点和热备处理节点进行处理；一旦主节点发生失效，切换热备节点</a:t>
            </a:r>
          </a:p>
          <a:p>
            <a:pPr marL="1143000" lvl="2" indent="-228600">
              <a:lnSpc>
                <a:spcPct val="100000"/>
              </a:lnSpc>
              <a:spcBef>
                <a:spcPts val="500"/>
              </a:spcBef>
            </a:pPr>
            <a:r>
              <a:rPr lang="zh-CN" dirty="0" err="1">
                <a:latin typeface="SimHei" panose="02010609060101010101" pitchFamily="49" charset="-122"/>
                <a:ea typeface="SimHei" panose="02010609060101010101" pitchFamily="49" charset="-122"/>
                <a:cs typeface="Times New Roman" panose="02020603050405020304" pitchFamily="18" charset="0"/>
              </a:rPr>
              <a:t>冗余资源开销</a:t>
            </a:r>
          </a:p>
          <a:p>
            <a:pPr marL="1143000" lvl="2" indent="-228600">
              <a:lnSpc>
                <a:spcPct val="100000"/>
              </a:lnSpc>
              <a:spcBef>
                <a:spcPts val="500"/>
              </a:spcBef>
            </a:pPr>
            <a:r>
              <a:rPr lang="zh-CN" dirty="0" err="1">
                <a:latin typeface="SimHei" panose="02010609060101010101" pitchFamily="49" charset="-122"/>
                <a:ea typeface="SimHei" panose="02010609060101010101" pitchFamily="49" charset="-122"/>
                <a:cs typeface="Times New Roman" panose="02020603050405020304" pitchFamily="18" charset="0"/>
              </a:rPr>
              <a:t>需要频繁的计算状态同步</a:t>
            </a:r>
          </a:p>
          <a:p>
            <a:pPr marL="1143000" lvl="2" indent="-228600">
              <a:lnSpc>
                <a:spcPct val="100000"/>
              </a:lnSpc>
              <a:spcBef>
                <a:spcPts val="500"/>
              </a:spcBef>
            </a:pPr>
            <a:r>
              <a:rPr lang="zh-CN" dirty="0" err="1">
                <a:latin typeface="SimHei" panose="02010609060101010101" pitchFamily="49" charset="-122"/>
                <a:ea typeface="SimHei" panose="02010609060101010101" pitchFamily="49" charset="-122"/>
                <a:cs typeface="Times New Roman" panose="02020603050405020304" pitchFamily="18" charset="0"/>
              </a:rPr>
              <a:t>应用需要有确定性（不能包含随机等算符）</a:t>
            </a:r>
          </a:p>
          <a:p>
            <a:pPr marL="1143000" lvl="2" indent="-228600">
              <a:lnSpc>
                <a:spcPct val="100000"/>
              </a:lnSpc>
              <a:spcBef>
                <a:spcPts val="500"/>
              </a:spcBef>
            </a:pPr>
            <a:r>
              <a:rPr lang="zh-CN" dirty="0">
                <a:latin typeface="SimHei" panose="02010609060101010101" pitchFamily="49" charset="-122"/>
                <a:ea typeface="SimHei" panose="02010609060101010101" pitchFamily="49" charset="-122"/>
                <a:cs typeface="Times New Roman" panose="02020603050405020304" pitchFamily="18" charset="0"/>
              </a:rPr>
              <a:t>适用时效性强</a:t>
            </a:r>
            <a:r>
              <a:rPr lang="zh-CN" altLang="en-US" dirty="0">
                <a:latin typeface="SimHei" panose="02010609060101010101" pitchFamily="49" charset="-122"/>
                <a:ea typeface="SimHei" panose="02010609060101010101" pitchFamily="49" charset="-122"/>
                <a:cs typeface="Times New Roman" panose="02020603050405020304" pitchFamily="18" charset="0"/>
              </a:rPr>
              <a:t>、</a:t>
            </a:r>
            <a:r>
              <a:rPr lang="zh-CN" dirty="0">
                <a:latin typeface="SimHei" panose="02010609060101010101" pitchFamily="49" charset="-122"/>
                <a:ea typeface="SimHei" panose="02010609060101010101" pitchFamily="49" charset="-122"/>
                <a:cs typeface="Times New Roman" panose="02020603050405020304" pitchFamily="18" charset="0"/>
              </a:rPr>
              <a:t>对结果敏感性强的应用（如金融类应用）</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idx="1"/>
          </p:nvPr>
        </p:nvSpPr>
        <p:spPr>
          <a:prstGeom prst="rect">
            <a:avLst/>
          </a:prstGeom>
        </p:spPr>
        <p:txBody>
          <a:bodyPr/>
          <a:lstStyle/>
          <a:p>
            <a:pPr>
              <a:defRPr sz="3600"/>
            </a:pPr>
            <a:r>
              <a:rPr lang="en-US" sz="3600" dirty="0" err="1">
                <a:latin typeface="SimHei" panose="02010609060101010101" pitchFamily="49" charset="-122"/>
                <a:ea typeface="SimHei" panose="02010609060101010101" pitchFamily="49" charset="-122"/>
                <a:cs typeface="Times New Roman" panose="02020603050405020304" pitchFamily="18" charset="0"/>
              </a:rPr>
              <a:t>检查点</a:t>
            </a:r>
            <a:endParaRPr sz="3600" dirty="0">
              <a:latin typeface="SimHei" panose="02010609060101010101" pitchFamily="49" charset="-122"/>
              <a:ea typeface="SimHei" panose="02010609060101010101" pitchFamily="49" charset="-122"/>
              <a:cs typeface="Times New Roman" panose="02020603050405020304" pitchFamily="18" charset="0"/>
            </a:endParaRPr>
          </a:p>
          <a:p>
            <a:pPr marL="685800" lvl="1" indent="-228600">
              <a:lnSpc>
                <a:spcPct val="100000"/>
              </a:lnSpc>
              <a:spcBef>
                <a:spcPts val="500"/>
              </a:spcBef>
            </a:pPr>
            <a:r>
              <a:rPr lang="zh-CN" altLang="en-US" dirty="0" err="1">
                <a:latin typeface="SimHei" panose="02010609060101010101" pitchFamily="49" charset="-122"/>
                <a:ea typeface="SimHei" panose="02010609060101010101" pitchFamily="49" charset="-122"/>
                <a:cs typeface="Times New Roman" panose="02020603050405020304" pitchFamily="18" charset="0"/>
              </a:rPr>
              <a:t>周期性地记录当前处理数据和计算状态，并进行可靠存储</a:t>
            </a:r>
          </a:p>
          <a:p>
            <a:pPr marL="1143000" lvl="2" indent="-228600">
              <a:lnSpc>
                <a:spcPct val="100000"/>
              </a:lnSpc>
              <a:spcBef>
                <a:spcPts val="500"/>
              </a:spcBef>
            </a:pPr>
            <a:r>
              <a:rPr lang="zh-CN" altLang="en-US" sz="2400" dirty="0" err="1">
                <a:latin typeface="SimHei" panose="02010609060101010101" pitchFamily="49" charset="-122"/>
                <a:ea typeface="SimHei" panose="02010609060101010101" pitchFamily="49" charset="-122"/>
                <a:cs typeface="Times New Roman" panose="02020603050405020304" pitchFamily="18" charset="0"/>
              </a:rPr>
              <a:t>频繁检查点记录会增大流处理延时</a:t>
            </a:r>
          </a:p>
          <a:p>
            <a:pPr marL="1143000" lvl="2" indent="-228600">
              <a:lnSpc>
                <a:spcPct val="100000"/>
              </a:lnSpc>
              <a:spcBef>
                <a:spcPts val="500"/>
              </a:spcBef>
            </a:pPr>
            <a:r>
              <a:rPr lang="zh-CN" altLang="en-US" sz="2400" dirty="0" err="1">
                <a:latin typeface="SimHei" panose="02010609060101010101" pitchFamily="49" charset="-122"/>
                <a:ea typeface="SimHei" panose="02010609060101010101" pitchFamily="49" charset="-122"/>
                <a:cs typeface="Times New Roman" panose="02020603050405020304" pitchFamily="18" charset="0"/>
              </a:rPr>
              <a:t>适用大部分极长期持续运行的流处理应用</a:t>
            </a:r>
          </a:p>
        </p:txBody>
      </p:sp>
      <p:sp>
        <p:nvSpPr>
          <p:cNvPr id="5" name="标题 1">
            <a:extLst>
              <a:ext uri="{FF2B5EF4-FFF2-40B4-BE49-F238E27FC236}">
                <a16:creationId xmlns:a16="http://schemas.microsoft.com/office/drawing/2014/main" id="{4DB68FF5-66EA-3B4D-AE49-B34A8DF6E762}"/>
              </a:ext>
            </a:extLst>
          </p:cNvPr>
          <p:cNvSpPr>
            <a:spLocks noGrp="1"/>
          </p:cNvSpPr>
          <p:nvPr>
            <p:ph type="title"/>
          </p:nvPr>
        </p:nvSpPr>
        <p:spPr>
          <a:xfrm>
            <a:off x="0" y="-27384"/>
            <a:ext cx="9144000" cy="1143000"/>
          </a:xfrm>
        </p:spPr>
        <p:txBody>
          <a:bodyPr/>
          <a:lstStyle/>
          <a:p>
            <a:r>
              <a:rPr lang="zh-CN" altLang="en-US" sz="4800" b="1" dirty="0">
                <a:solidFill>
                  <a:srgbClr val="1723FF"/>
                </a:solidFill>
              </a:rPr>
              <a:t>流处理容错技术</a:t>
            </a:r>
            <a:endParaRPr kumimoji="1" lang="zh-CN" altLang="en-US" sz="4800" b="1" dirty="0">
              <a:solidFill>
                <a:srgbClr val="1723FF"/>
              </a:solidFill>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idx="1"/>
          </p:nvPr>
        </p:nvSpPr>
        <p:spPr>
          <a:prstGeom prst="rect">
            <a:avLst/>
          </a:prstGeom>
        </p:spPr>
        <p:txBody>
          <a:bodyPr/>
          <a:lstStyle/>
          <a:p>
            <a:pPr>
              <a:defRPr sz="3600"/>
            </a:pPr>
            <a:r>
              <a:rPr lang="zh-CN" altLang="en-US" dirty="0">
                <a:latin typeface="SimHei" panose="02010609060101010101" pitchFamily="49" charset="-122"/>
                <a:ea typeface="SimHei" panose="02010609060101010101" pitchFamily="49" charset="-122"/>
                <a:cs typeface="Times New Roman" panose="02020603050405020304" pitchFamily="18" charset="0"/>
              </a:rPr>
              <a:t>上游备份</a:t>
            </a:r>
            <a:endParaRPr sz="3600" dirty="0">
              <a:latin typeface="SimHei" panose="02010609060101010101" pitchFamily="49" charset="-122"/>
              <a:ea typeface="SimHei" panose="02010609060101010101" pitchFamily="49" charset="-122"/>
              <a:cs typeface="Times New Roman" panose="02020603050405020304" pitchFamily="18" charset="0"/>
            </a:endParaRPr>
          </a:p>
          <a:p>
            <a:pPr marL="685800" lvl="1" indent="-228600">
              <a:lnSpc>
                <a:spcPct val="100000"/>
              </a:lnSpc>
              <a:spcBef>
                <a:spcPts val="500"/>
              </a:spcBef>
            </a:pPr>
            <a:r>
              <a:rPr lang="zh-CN" altLang="en-US" dirty="0" err="1">
                <a:latin typeface="SimHei" panose="02010609060101010101" pitchFamily="49" charset="-122"/>
                <a:ea typeface="SimHei" panose="02010609060101010101" pitchFamily="49" charset="-122"/>
                <a:cs typeface="Times New Roman" panose="02020603050405020304" pitchFamily="18" charset="0"/>
              </a:rPr>
              <a:t>在数据源或每一个上游实例中将输出数据持久化存储，一旦发生失效，则将数据重发并进行重新计算</a:t>
            </a:r>
          </a:p>
          <a:p>
            <a:pPr marL="1143000" lvl="2" indent="-228600">
              <a:lnSpc>
                <a:spcPct val="100000"/>
              </a:lnSpc>
              <a:spcBef>
                <a:spcPts val="500"/>
              </a:spcBef>
            </a:pPr>
            <a:r>
              <a:rPr lang="zh-CN" altLang="en-US" sz="2400" dirty="0" err="1">
                <a:latin typeface="SimHei" panose="02010609060101010101" pitchFamily="49" charset="-122"/>
                <a:ea typeface="SimHei" panose="02010609060101010101" pitchFamily="49" charset="-122"/>
                <a:cs typeface="Times New Roman" panose="02020603050405020304" pitchFamily="18" charset="0"/>
                <a:sym typeface="+mn-ea"/>
              </a:rPr>
              <a:t>重计算延时高</a:t>
            </a:r>
          </a:p>
          <a:p>
            <a:pPr marL="1143000" lvl="2" indent="-228600">
              <a:lnSpc>
                <a:spcPct val="100000"/>
              </a:lnSpc>
              <a:spcBef>
                <a:spcPts val="500"/>
              </a:spcBef>
            </a:pPr>
            <a:r>
              <a:rPr lang="zh-CN" altLang="en-US" sz="2400" dirty="0" err="1">
                <a:latin typeface="SimHei" panose="02010609060101010101" pitchFamily="49" charset="-122"/>
                <a:ea typeface="SimHei" panose="02010609060101010101" pitchFamily="49" charset="-122"/>
                <a:cs typeface="Times New Roman" panose="02020603050405020304" pitchFamily="18" charset="0"/>
                <a:sym typeface="+mn-ea"/>
              </a:rPr>
              <a:t>上游备份空间有限</a:t>
            </a:r>
          </a:p>
          <a:p>
            <a:pPr marL="1143000" lvl="2" indent="-228600">
              <a:lnSpc>
                <a:spcPct val="100000"/>
              </a:lnSpc>
              <a:spcBef>
                <a:spcPts val="500"/>
              </a:spcBef>
            </a:pPr>
            <a:r>
              <a:rPr lang="zh-CN" altLang="en-US" sz="2400" dirty="0" err="1">
                <a:latin typeface="SimHei" panose="02010609060101010101" pitchFamily="49" charset="-122"/>
                <a:ea typeface="SimHei" panose="02010609060101010101" pitchFamily="49" charset="-122"/>
                <a:cs typeface="Times New Roman" panose="02020603050405020304" pitchFamily="18" charset="0"/>
                <a:sym typeface="+mn-ea"/>
              </a:rPr>
              <a:t>适合处理无状态、无时序要求的简单流处理应用</a:t>
            </a:r>
          </a:p>
          <a:p>
            <a:pPr marL="1143000" lvl="2" indent="-228600">
              <a:lnSpc>
                <a:spcPct val="100000"/>
              </a:lnSpc>
              <a:spcBef>
                <a:spcPts val="500"/>
              </a:spcBef>
            </a:pPr>
            <a:r>
              <a:rPr lang="zh-CN" altLang="en-US" sz="2400" dirty="0">
                <a:latin typeface="SimHei" panose="02010609060101010101" pitchFamily="49" charset="-122"/>
                <a:ea typeface="SimHei" panose="02010609060101010101" pitchFamily="49" charset="-122"/>
                <a:cs typeface="Times New Roman" panose="02020603050405020304" pitchFamily="18" charset="0"/>
                <a:sym typeface="+mn-ea"/>
              </a:rPr>
              <a:t>对于复杂应用，常需结合下游检查点进行</a:t>
            </a:r>
          </a:p>
        </p:txBody>
      </p:sp>
      <p:sp>
        <p:nvSpPr>
          <p:cNvPr id="5" name="标题 1">
            <a:extLst>
              <a:ext uri="{FF2B5EF4-FFF2-40B4-BE49-F238E27FC236}">
                <a16:creationId xmlns:a16="http://schemas.microsoft.com/office/drawing/2014/main" id="{B0EF2FE0-887E-2A4A-80BF-924711ACB712}"/>
              </a:ext>
            </a:extLst>
          </p:cNvPr>
          <p:cNvSpPr>
            <a:spLocks noGrp="1"/>
          </p:cNvSpPr>
          <p:nvPr>
            <p:ph type="title"/>
          </p:nvPr>
        </p:nvSpPr>
        <p:spPr>
          <a:xfrm>
            <a:off x="0" y="-27384"/>
            <a:ext cx="9144000" cy="1143000"/>
          </a:xfrm>
        </p:spPr>
        <p:txBody>
          <a:bodyPr/>
          <a:lstStyle/>
          <a:p>
            <a:r>
              <a:rPr lang="zh-CN" altLang="en-US" sz="4800" b="1" dirty="0">
                <a:solidFill>
                  <a:srgbClr val="1723FF"/>
                </a:solidFill>
              </a:rPr>
              <a:t>流处理容错技术</a:t>
            </a:r>
            <a:endParaRPr kumimoji="1" lang="zh-CN" altLang="en-US" sz="4800" b="1" dirty="0">
              <a:solidFill>
                <a:srgbClr val="1723FF"/>
              </a:solidFill>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835667824"/>
              </p:ext>
            </p:extLst>
          </p:nvPr>
        </p:nvGraphicFramePr>
        <p:xfrm>
          <a:off x="844877" y="1115616"/>
          <a:ext cx="7529690" cy="5709966"/>
        </p:xfrm>
        <a:graphic>
          <a:graphicData uri="http://schemas.openxmlformats.org/presentationml/2006/ole">
            <mc:AlternateContent xmlns:mc="http://schemas.openxmlformats.org/markup-compatibility/2006">
              <mc:Choice xmlns:v="urn:schemas-microsoft-com:vml" Requires="v">
                <p:oleObj spid="_x0000_s32822" r:id="rId4" imgW="7210388" imgH="5448330" progId="">
                  <p:embed/>
                </p:oleObj>
              </mc:Choice>
              <mc:Fallback>
                <p:oleObj r:id="rId4" imgW="7210388" imgH="5448330" progId="">
                  <p:embed/>
                  <p:pic>
                    <p:nvPicPr>
                      <p:cNvPr id="0" name="Picture 1" descr="image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77" y="1115616"/>
                        <a:ext cx="7529690" cy="5709966"/>
                      </a:xfrm>
                      <a:prstGeom prst="rect">
                        <a:avLst/>
                      </a:prstGeom>
                      <a:solidFill>
                        <a:schemeClr val="bg1"/>
                      </a:solidFill>
                    </p:spPr>
                  </p:pic>
                </p:oleObj>
              </mc:Fallback>
            </mc:AlternateContent>
          </a:graphicData>
        </a:graphic>
      </p:graphicFrame>
      <p:sp>
        <p:nvSpPr>
          <p:cNvPr id="5" name="标题 1">
            <a:extLst>
              <a:ext uri="{FF2B5EF4-FFF2-40B4-BE49-F238E27FC236}">
                <a16:creationId xmlns:a16="http://schemas.microsoft.com/office/drawing/2014/main" id="{76FE13EE-6634-DD42-9B90-C64A3A45F6F9}"/>
              </a:ext>
            </a:extLst>
          </p:cNvPr>
          <p:cNvSpPr>
            <a:spLocks noGrp="1"/>
          </p:cNvSpPr>
          <p:nvPr>
            <p:ph type="title"/>
          </p:nvPr>
        </p:nvSpPr>
        <p:spPr>
          <a:xfrm>
            <a:off x="0" y="-27384"/>
            <a:ext cx="9144000" cy="1143000"/>
          </a:xfrm>
        </p:spPr>
        <p:txBody>
          <a:bodyPr/>
          <a:lstStyle/>
          <a:p>
            <a:r>
              <a:rPr lang="zh-CN" altLang="en-US" sz="4800" b="1" dirty="0">
                <a:solidFill>
                  <a:srgbClr val="1723FF"/>
                </a:solidFill>
              </a:rPr>
              <a:t>流处理容错技术</a:t>
            </a:r>
            <a:endParaRPr kumimoji="1" lang="zh-CN" altLang="en-US" sz="4800" b="1" dirty="0">
              <a:solidFill>
                <a:srgbClr val="1723FF"/>
              </a:solidFill>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292C5-83EA-264B-92FD-6784F8189BDC}"/>
              </a:ext>
            </a:extLst>
          </p:cNvPr>
          <p:cNvSpPr>
            <a:spLocks noGrp="1"/>
          </p:cNvSpPr>
          <p:nvPr>
            <p:ph type="title"/>
          </p:nvPr>
        </p:nvSpPr>
        <p:spPr/>
        <p:txBody>
          <a:bodyPr/>
          <a:lstStyle/>
          <a:p>
            <a:r>
              <a:rPr lang="zh-CN" altLang="en-US" sz="4800" b="1" dirty="0">
                <a:solidFill>
                  <a:srgbClr val="1723FF"/>
                </a:solidFill>
              </a:rPr>
              <a:t>流处理容错带来的其他问题</a:t>
            </a:r>
            <a:endParaRPr kumimoji="1" lang="zh-CN" altLang="en-US" sz="4800" b="1" dirty="0">
              <a:solidFill>
                <a:srgbClr val="1723FF"/>
              </a:solidFill>
            </a:endParaRPr>
          </a:p>
        </p:txBody>
      </p:sp>
      <p:sp>
        <p:nvSpPr>
          <p:cNvPr id="166" name="Shape 16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sp>
        <p:nvSpPr>
          <p:cNvPr id="4" name="Shape 176"/>
          <p:cNvSpPr>
            <a:spLocks noGrp="1"/>
          </p:cNvSpPr>
          <p:nvPr>
            <p:ph idx="1"/>
          </p:nvPr>
        </p:nvSpPr>
        <p:spPr>
          <a:prstGeom prst="rect">
            <a:avLst/>
          </a:prstGeom>
        </p:spPr>
        <p:txBody>
          <a:bodyPr>
            <a:normAutofit fontScale="90000" lnSpcReduction="20000"/>
          </a:bodyPr>
          <a:lstStyle/>
          <a:p>
            <a:pPr>
              <a:defRPr sz="3600"/>
            </a:pPr>
            <a:r>
              <a:rPr lang="zh-CN" dirty="0" err="1">
                <a:ea typeface="SimHei" panose="02010609060101010101" pitchFamily="49" charset="-122"/>
                <a:cs typeface="Times New Roman" panose="02020603050405020304" pitchFamily="18" charset="0"/>
                <a:sym typeface="+mn-ea"/>
              </a:rPr>
              <a:t>关联失效问题</a:t>
            </a:r>
            <a:endParaRPr sz="3600" dirty="0">
              <a:ea typeface="SimHei" panose="02010609060101010101" pitchFamily="49" charset="-122"/>
              <a:cs typeface="Times New Roman" panose="02020603050405020304" pitchFamily="18" charset="0"/>
            </a:endParaRPr>
          </a:p>
          <a:p>
            <a:pPr marL="685800" lvl="1" indent="-228600">
              <a:lnSpc>
                <a:spcPct val="100000"/>
              </a:lnSpc>
              <a:spcBef>
                <a:spcPts val="500"/>
              </a:spcBef>
            </a:pPr>
            <a:r>
              <a:rPr lang="zh-CN" altLang="en-US" sz="3100" dirty="0" err="1">
                <a:ea typeface="SimHei" panose="02010609060101010101" pitchFamily="49" charset="-122"/>
                <a:cs typeface="Times New Roman" panose="02020603050405020304" pitchFamily="18" charset="0"/>
                <a:sym typeface="+mn-ea"/>
              </a:rPr>
              <a:t>单个实例失效需要依靠上游实例进行恢复；同时其恢复会影响其下游实例的处理延时</a:t>
            </a:r>
          </a:p>
          <a:p>
            <a:pPr marL="685800" lvl="1" indent="-228600">
              <a:lnSpc>
                <a:spcPct val="100000"/>
              </a:lnSpc>
              <a:spcBef>
                <a:spcPts val="500"/>
              </a:spcBef>
            </a:pPr>
            <a:r>
              <a:rPr lang="zh-CN" altLang="en-US" sz="3100" dirty="0" err="1">
                <a:ea typeface="SimHei" panose="02010609060101010101" pitchFamily="49" charset="-122"/>
                <a:cs typeface="Times New Roman" panose="02020603050405020304" pitchFamily="18" charset="0"/>
                <a:sym typeface="+mn-ea"/>
              </a:rPr>
              <a:t>上下游实例同时发生失效产生级联效应，造成更高的恢复延时</a:t>
            </a:r>
          </a:p>
          <a:p>
            <a:pPr marL="1143000" lvl="2" indent="-228600">
              <a:lnSpc>
                <a:spcPct val="100000"/>
              </a:lnSpc>
              <a:spcBef>
                <a:spcPts val="500"/>
              </a:spcBef>
            </a:pPr>
            <a:r>
              <a:rPr lang="zh-CN" altLang="en-US" sz="2700" dirty="0" err="1">
                <a:ea typeface="SimHei" panose="02010609060101010101" pitchFamily="49" charset="-122"/>
                <a:cs typeface="Times New Roman" panose="02020603050405020304" pitchFamily="18" charset="0"/>
                <a:sym typeface="+mn-ea"/>
              </a:rPr>
              <a:t>从</a:t>
            </a:r>
            <a:r>
              <a:rPr lang="en-US" altLang="zh-CN" sz="2700" dirty="0" err="1">
                <a:ea typeface="SimHei" panose="02010609060101010101" pitchFamily="49" charset="-122"/>
                <a:cs typeface="Times New Roman" panose="02020603050405020304" pitchFamily="18" charset="0"/>
                <a:sym typeface="+mn-ea"/>
              </a:rPr>
              <a:t>DAG</a:t>
            </a:r>
            <a:r>
              <a:rPr lang="zh-CN" altLang="en-US" sz="2700" dirty="0" err="1">
                <a:ea typeface="SimHei" panose="02010609060101010101" pitchFamily="49" charset="-122"/>
                <a:cs typeface="Times New Roman" panose="02020603050405020304" pitchFamily="18" charset="0"/>
                <a:sym typeface="+mn-ea"/>
              </a:rPr>
              <a:t>图中选取关键节点或路径进行主动热备，降低恢复延时</a:t>
            </a:r>
          </a:p>
          <a:p>
            <a:pPr marL="1143000" lvl="2" indent="-228600">
              <a:lnSpc>
                <a:spcPct val="100000"/>
              </a:lnSpc>
              <a:spcBef>
                <a:spcPts val="500"/>
              </a:spcBef>
            </a:pPr>
            <a:r>
              <a:rPr lang="zh-CN" altLang="en-US" sz="2700" dirty="0" err="1">
                <a:ea typeface="SimHei" panose="02010609060101010101" pitchFamily="49" charset="-122"/>
                <a:cs typeface="Times New Roman" panose="02020603050405020304" pitchFamily="18" charset="0"/>
                <a:sym typeface="+mn-ea"/>
              </a:rPr>
              <a:t>将部分上下关联的实例划分到不同机器、机架上，降低同时失效的可能性</a:t>
            </a:r>
          </a:p>
          <a:p>
            <a:pPr marL="1143000" lvl="2" indent="-228600">
              <a:lnSpc>
                <a:spcPct val="100000"/>
              </a:lnSpc>
              <a:spcBef>
                <a:spcPts val="500"/>
              </a:spcBef>
            </a:pPr>
            <a:r>
              <a:rPr lang="zh-CN" altLang="en-US" sz="2700" dirty="0">
                <a:ea typeface="SimHei" panose="02010609060101010101" pitchFamily="49" charset="-122"/>
                <a:cs typeface="Times New Roman" panose="02020603050405020304" pitchFamily="18" charset="0"/>
                <a:sym typeface="+mn-ea"/>
              </a:rPr>
              <a:t>通过非易失性存储器存储中间结果数据，将上下游实例解耦合，使上下游实例能同时开始恢复</a:t>
            </a:r>
            <a:endParaRPr lang="zh-CN" altLang="en-US" sz="3600" dirty="0">
              <a:ea typeface="SimHei" panose="02010609060101010101" pitchFamily="49" charset="-122"/>
              <a:cs typeface="Times New Roman" panose="02020603050405020304" pitchFamily="18" charset="0"/>
            </a:endParaRPr>
          </a:p>
          <a:p>
            <a:pPr>
              <a:defRPr sz="3600"/>
            </a:pPr>
            <a:r>
              <a:rPr lang="zh-CN" sz="3600" dirty="0" err="1">
                <a:ea typeface="SimHei" panose="02010609060101010101" pitchFamily="49" charset="-122"/>
                <a:cs typeface="Times New Roman" panose="02020603050405020304" pitchFamily="18" charset="0"/>
              </a:rPr>
              <a:t>流处理语义保障</a:t>
            </a:r>
            <a:endParaRPr lang="zh-CN" altLang="en-US" dirty="0" err="1">
              <a:ea typeface="SimHei" panose="02010609060101010101" pitchFamily="49" charset="-122"/>
              <a:cs typeface="Times New Roman" panose="02020603050405020304" pitchFamily="18" charset="0"/>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218A0-40B5-3745-B751-9E41A52CE470}"/>
              </a:ext>
            </a:extLst>
          </p:cNvPr>
          <p:cNvSpPr>
            <a:spLocks noGrp="1"/>
          </p:cNvSpPr>
          <p:nvPr>
            <p:ph type="title"/>
          </p:nvPr>
        </p:nvSpPr>
        <p:spPr/>
        <p:txBody>
          <a:bodyPr/>
          <a:lstStyle/>
          <a:p>
            <a:r>
              <a:rPr lang="zh-CN" altLang="zh-CN" sz="4800" b="1" dirty="0">
                <a:solidFill>
                  <a:srgbClr val="1723FF"/>
                </a:solidFill>
              </a:rPr>
              <a:t>流处理语义保障</a:t>
            </a:r>
            <a:endParaRPr kumimoji="1" lang="zh-CN" altLang="en-US" sz="4800" b="1" dirty="0">
              <a:solidFill>
                <a:srgbClr val="1723FF"/>
              </a:solidFill>
            </a:endParaRPr>
          </a:p>
        </p:txBody>
      </p:sp>
      <p:sp>
        <p:nvSpPr>
          <p:cNvPr id="162" name="Shape 162"/>
          <p:cNvSpPr>
            <a:spLocks noGrp="1"/>
          </p:cNvSpPr>
          <p:nvPr>
            <p:ph idx="1"/>
          </p:nvPr>
        </p:nvSpPr>
        <p:spPr>
          <a:xfrm>
            <a:off x="19878" y="1086813"/>
            <a:ext cx="9124122" cy="5403197"/>
          </a:xfrm>
          <a:prstGeom prst="rect">
            <a:avLst/>
          </a:prstGeom>
        </p:spPr>
        <p:txBody>
          <a:bodyPr>
            <a:normAutofit fontScale="85000" lnSpcReduction="20000"/>
          </a:bodyPr>
          <a:lstStyle/>
          <a:p>
            <a:pPr>
              <a:lnSpc>
                <a:spcPct val="120000"/>
              </a:lnSpc>
              <a:defRPr sz="3200"/>
            </a:pPr>
            <a:r>
              <a:rPr sz="3800" dirty="0" err="1">
                <a:ea typeface="SimHei" panose="02010609060101010101" pitchFamily="49" charset="-122"/>
                <a:cs typeface="Times New Roman" panose="02020603050405020304" pitchFamily="18" charset="0"/>
              </a:rPr>
              <a:t>流处理</a:t>
            </a:r>
            <a:r>
              <a:rPr lang="zh-CN" sz="3800" dirty="0">
                <a:ea typeface="SimHei" panose="02010609060101010101" pitchFamily="49" charset="-122"/>
                <a:cs typeface="Times New Roman" panose="02020603050405020304" pitchFamily="18" charset="0"/>
              </a:rPr>
              <a:t>实例一旦失效</a:t>
            </a:r>
          </a:p>
          <a:p>
            <a:pPr marL="685800" lvl="1" indent="-228600">
              <a:lnSpc>
                <a:spcPct val="120000"/>
              </a:lnSpc>
              <a:spcBef>
                <a:spcPts val="500"/>
              </a:spcBef>
            </a:pPr>
            <a:r>
              <a:rPr lang="zh-CN" altLang="en-US" sz="3300" dirty="0" err="1">
                <a:ea typeface="SimHei" panose="02010609060101010101" pitchFamily="49" charset="-122"/>
                <a:cs typeface="Times New Roman" panose="02020603050405020304" pitchFamily="18" charset="0"/>
              </a:rPr>
              <a:t>直接继续执行？</a:t>
            </a:r>
            <a:r>
              <a:rPr lang="en-US" altLang="zh-CN" sz="3300" dirty="0" err="1">
                <a:ea typeface="SimHei" panose="02010609060101010101" pitchFamily="49" charset="-122"/>
                <a:cs typeface="Times New Roman" panose="02020603050405020304" pitchFamily="18" charset="0"/>
              </a:rPr>
              <a:t>→</a:t>
            </a:r>
            <a:r>
              <a:rPr lang="zh-CN" altLang="en-US" sz="3300" dirty="0" err="1">
                <a:ea typeface="SimHei" panose="02010609060101010101" pitchFamily="49" charset="-122"/>
                <a:cs typeface="Times New Roman" panose="02020603050405020304" pitchFamily="18" charset="0"/>
              </a:rPr>
              <a:t>部分数据丢失</a:t>
            </a:r>
          </a:p>
          <a:p>
            <a:pPr marL="685800" lvl="1" indent="-228600">
              <a:lnSpc>
                <a:spcPct val="120000"/>
              </a:lnSpc>
              <a:spcBef>
                <a:spcPts val="500"/>
              </a:spcBef>
            </a:pPr>
            <a:r>
              <a:rPr lang="zh-CN" altLang="en-US" sz="3300" dirty="0" err="1">
                <a:ea typeface="SimHei" panose="02010609060101010101" pitchFamily="49" charset="-122"/>
                <a:cs typeface="Times New Roman" panose="02020603050405020304" pitchFamily="18" charset="0"/>
              </a:rPr>
              <a:t>数据重发？</a:t>
            </a:r>
            <a:r>
              <a:rPr lang="en-US" altLang="zh-CN" sz="3300" dirty="0" err="1">
                <a:ea typeface="SimHei" panose="02010609060101010101" pitchFamily="49" charset="-122"/>
                <a:cs typeface="Times New Roman" panose="02020603050405020304" pitchFamily="18" charset="0"/>
              </a:rPr>
              <a:t>→</a:t>
            </a:r>
            <a:r>
              <a:rPr lang="zh-CN" altLang="en-US" sz="3300" dirty="0" err="1">
                <a:ea typeface="SimHei" panose="02010609060101010101" pitchFamily="49" charset="-122"/>
                <a:cs typeface="Times New Roman" panose="02020603050405020304" pitchFamily="18" charset="0"/>
              </a:rPr>
              <a:t>部分数据重复处理</a:t>
            </a:r>
          </a:p>
          <a:p>
            <a:pPr marL="0" indent="0">
              <a:lnSpc>
                <a:spcPct val="120000"/>
              </a:lnSpc>
              <a:buNone/>
              <a:defRPr sz="3200"/>
            </a:pPr>
            <a:endParaRPr lang="en-US" altLang="zh-CN" sz="3600" dirty="0">
              <a:ea typeface="SimHei" panose="02010609060101010101" pitchFamily="49" charset="-122"/>
              <a:cs typeface="Times New Roman" panose="02020603050405020304" pitchFamily="18" charset="0"/>
            </a:endParaRPr>
          </a:p>
          <a:p>
            <a:pPr marL="0" indent="0">
              <a:lnSpc>
                <a:spcPct val="120000"/>
              </a:lnSpc>
              <a:buNone/>
              <a:defRPr sz="3200"/>
            </a:pPr>
            <a:r>
              <a:rPr lang="en-US" altLang="zh-CN" sz="3600" dirty="0" err="1">
                <a:ea typeface="SimHei" panose="02010609060101010101" pitchFamily="49" charset="-122"/>
                <a:cs typeface="Times New Roman" panose="02020603050405020304" pitchFamily="18" charset="0"/>
              </a:rPr>
              <a:t>	</a:t>
            </a:r>
          </a:p>
          <a:p>
            <a:pPr>
              <a:lnSpc>
                <a:spcPct val="120000"/>
              </a:lnSpc>
              <a:defRPr sz="3200"/>
            </a:pPr>
            <a:endParaRPr lang="zh-CN" sz="3600" dirty="0" err="1">
              <a:ea typeface="SimHei" panose="02010609060101010101" pitchFamily="49" charset="-122"/>
              <a:cs typeface="Times New Roman" panose="02020603050405020304" pitchFamily="18" charset="0"/>
            </a:endParaRPr>
          </a:p>
          <a:p>
            <a:pPr>
              <a:lnSpc>
                <a:spcPct val="120000"/>
              </a:lnSpc>
              <a:defRPr sz="3200"/>
            </a:pPr>
            <a:r>
              <a:rPr lang="zh-CN" sz="3800" dirty="0" err="1">
                <a:ea typeface="SimHei" panose="02010609060101010101" pitchFamily="49" charset="-122"/>
                <a:cs typeface="Times New Roman" panose="02020603050405020304" pitchFamily="18" charset="0"/>
              </a:rPr>
              <a:t>流处理语义</a:t>
            </a:r>
          </a:p>
          <a:p>
            <a:pPr marL="685800" lvl="1" indent="-228600">
              <a:lnSpc>
                <a:spcPct val="120000"/>
              </a:lnSpc>
              <a:spcBef>
                <a:spcPts val="500"/>
              </a:spcBef>
            </a:pPr>
            <a:r>
              <a:rPr sz="3300" dirty="0" err="1">
                <a:ea typeface="SimHei" panose="02010609060101010101" pitchFamily="49" charset="-122"/>
                <a:cs typeface="Times New Roman" panose="02020603050405020304" pitchFamily="18" charset="0"/>
              </a:rPr>
              <a:t>至少一次</a:t>
            </a:r>
            <a:r>
              <a:rPr lang="zh-CN" altLang="en-US" sz="3300" dirty="0">
                <a:ea typeface="SimHei" panose="02010609060101010101" pitchFamily="49" charset="-122"/>
                <a:cs typeface="Times New Roman" panose="02020603050405020304" pitchFamily="18" charset="0"/>
              </a:rPr>
              <a:t>（</a:t>
            </a:r>
            <a:r>
              <a:rPr sz="3300" dirty="0">
                <a:ea typeface="SimHei" panose="02010609060101010101" pitchFamily="49" charset="-122"/>
                <a:cs typeface="Times New Roman" panose="02020603050405020304" pitchFamily="18" charset="0"/>
              </a:rPr>
              <a:t>At Least Once, ALO</a:t>
            </a:r>
            <a:r>
              <a:rPr lang="zh-CN" altLang="en-US" sz="3300" dirty="0">
                <a:ea typeface="SimHei" panose="02010609060101010101" pitchFamily="49" charset="-122"/>
                <a:cs typeface="Times New Roman" panose="02020603050405020304" pitchFamily="18" charset="0"/>
              </a:rPr>
              <a:t>）</a:t>
            </a:r>
            <a:endParaRPr sz="3300" dirty="0">
              <a:ea typeface="SimHei" panose="02010609060101010101" pitchFamily="49" charset="-122"/>
              <a:cs typeface="Times New Roman" panose="02020603050405020304" pitchFamily="18" charset="0"/>
            </a:endParaRPr>
          </a:p>
          <a:p>
            <a:pPr marL="685800" lvl="1" indent="-228600">
              <a:lnSpc>
                <a:spcPct val="120000"/>
              </a:lnSpc>
              <a:spcBef>
                <a:spcPts val="500"/>
              </a:spcBef>
            </a:pPr>
            <a:r>
              <a:rPr sz="3300" dirty="0" err="1">
                <a:ea typeface="SimHei" panose="02010609060101010101" pitchFamily="49" charset="-122"/>
                <a:cs typeface="Times New Roman" panose="02020603050405020304" pitchFamily="18" charset="0"/>
              </a:rPr>
              <a:t>至多一次</a:t>
            </a:r>
            <a:r>
              <a:rPr lang="zh-CN" altLang="en-US" sz="3300" dirty="0">
                <a:ea typeface="SimHei" panose="02010609060101010101" pitchFamily="49" charset="-122"/>
                <a:cs typeface="Times New Roman" panose="02020603050405020304" pitchFamily="18" charset="0"/>
              </a:rPr>
              <a:t>（</a:t>
            </a:r>
            <a:r>
              <a:rPr sz="3300" dirty="0">
                <a:ea typeface="SimHei" panose="02010609060101010101" pitchFamily="49" charset="-122"/>
                <a:cs typeface="Times New Roman" panose="02020603050405020304" pitchFamily="18" charset="0"/>
              </a:rPr>
              <a:t>At Most Once, AMO</a:t>
            </a:r>
            <a:r>
              <a:rPr lang="zh-CN" altLang="en-US" sz="3300" dirty="0">
                <a:ea typeface="SimHei" panose="02010609060101010101" pitchFamily="49" charset="-122"/>
                <a:cs typeface="Times New Roman" panose="02020603050405020304" pitchFamily="18" charset="0"/>
              </a:rPr>
              <a:t>）</a:t>
            </a:r>
            <a:endParaRPr sz="3300" dirty="0">
              <a:ea typeface="SimHei" panose="02010609060101010101" pitchFamily="49" charset="-122"/>
              <a:cs typeface="Times New Roman" panose="02020603050405020304" pitchFamily="18" charset="0"/>
            </a:endParaRPr>
          </a:p>
          <a:p>
            <a:pPr marL="685800" lvl="1" indent="-228600">
              <a:lnSpc>
                <a:spcPct val="120000"/>
              </a:lnSpc>
              <a:spcBef>
                <a:spcPts val="500"/>
              </a:spcBef>
            </a:pPr>
            <a:r>
              <a:rPr sz="3300" dirty="0" err="1">
                <a:ea typeface="SimHei" panose="02010609060101010101" pitchFamily="49" charset="-122"/>
                <a:cs typeface="Times New Roman" panose="02020603050405020304" pitchFamily="18" charset="0"/>
              </a:rPr>
              <a:t>恰好一次</a:t>
            </a:r>
            <a:r>
              <a:rPr lang="zh-CN" altLang="en-US" sz="3300" dirty="0">
                <a:ea typeface="SimHei" panose="02010609060101010101" pitchFamily="49" charset="-122"/>
                <a:cs typeface="Times New Roman" panose="02020603050405020304" pitchFamily="18" charset="0"/>
              </a:rPr>
              <a:t>（</a:t>
            </a:r>
            <a:r>
              <a:rPr sz="3300" dirty="0">
                <a:ea typeface="SimHei" panose="02010609060101010101" pitchFamily="49" charset="-122"/>
                <a:cs typeface="Times New Roman" panose="02020603050405020304" pitchFamily="18" charset="0"/>
              </a:rPr>
              <a:t>Exactly Once, EO</a:t>
            </a:r>
            <a:r>
              <a:rPr lang="zh-CN" altLang="en-US" sz="3300" dirty="0">
                <a:ea typeface="SimHei" panose="02010609060101010101" pitchFamily="49" charset="-122"/>
                <a:cs typeface="Times New Roman" panose="02020603050405020304" pitchFamily="18" charset="0"/>
              </a:rPr>
              <a:t>）</a:t>
            </a:r>
            <a:endParaRPr sz="3300" dirty="0">
              <a:ea typeface="SimHei" panose="02010609060101010101" pitchFamily="49" charset="-122"/>
              <a:cs typeface="Times New Roman" panose="02020603050405020304" pitchFamily="18" charset="0"/>
            </a:endParaRPr>
          </a:p>
        </p:txBody>
      </p:sp>
      <p:sp>
        <p:nvSpPr>
          <p:cNvPr id="163" name="Shape 163"/>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pic>
        <p:nvPicPr>
          <p:cNvPr id="3" name="图片 2"/>
          <p:cNvPicPr>
            <a:picLocks noChangeAspect="1"/>
          </p:cNvPicPr>
          <p:nvPr/>
        </p:nvPicPr>
        <p:blipFill>
          <a:blip r:embed="rId2" cstate="print"/>
          <a:stretch>
            <a:fillRect/>
          </a:stretch>
        </p:blipFill>
        <p:spPr>
          <a:xfrm>
            <a:off x="602770" y="2697820"/>
            <a:ext cx="7835202" cy="1640003"/>
          </a:xfrm>
          <a:prstGeom prst="rect">
            <a:avLst/>
          </a:prstGeom>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4"/>
          <p:cNvGraphicFramePr>
            <a:graphicFrameLocks noGrp="1"/>
          </p:cNvGraphicFramePr>
          <p:nvPr>
            <p:extLst>
              <p:ext uri="{D42A27DB-BD31-4B8C-83A1-F6EECF244321}">
                <p14:modId xmlns:p14="http://schemas.microsoft.com/office/powerpoint/2010/main" val="1666020209"/>
              </p:ext>
            </p:extLst>
          </p:nvPr>
        </p:nvGraphicFramePr>
        <p:xfrm>
          <a:off x="-1" y="1382750"/>
          <a:ext cx="9143999" cy="3839226"/>
        </p:xfrm>
        <a:graphic>
          <a:graphicData uri="http://schemas.openxmlformats.org/drawingml/2006/table">
            <a:tbl>
              <a:tblPr/>
              <a:tblGrid>
                <a:gridCol w="1518876">
                  <a:extLst>
                    <a:ext uri="{9D8B030D-6E8A-4147-A177-3AD203B41FA5}">
                      <a16:colId xmlns:a16="http://schemas.microsoft.com/office/drawing/2014/main" val="20000"/>
                    </a:ext>
                  </a:extLst>
                </a:gridCol>
                <a:gridCol w="4385459">
                  <a:extLst>
                    <a:ext uri="{9D8B030D-6E8A-4147-A177-3AD203B41FA5}">
                      <a16:colId xmlns:a16="http://schemas.microsoft.com/office/drawing/2014/main" val="20001"/>
                    </a:ext>
                  </a:extLst>
                </a:gridCol>
                <a:gridCol w="3239664">
                  <a:extLst>
                    <a:ext uri="{9D8B030D-6E8A-4147-A177-3AD203B41FA5}">
                      <a16:colId xmlns:a16="http://schemas.microsoft.com/office/drawing/2014/main" val="20002"/>
                    </a:ext>
                  </a:extLst>
                </a:gridCol>
              </a:tblGrid>
              <a:tr h="795222">
                <a:tc>
                  <a:txBody>
                    <a:bodyPr/>
                    <a:lstStyle/>
                    <a:p>
                      <a:pPr algn="ctr"/>
                      <a:r>
                        <a:rPr lang="en-US" altLang="zh-CN" sz="2400" b="1" dirty="0">
                          <a:solidFill>
                            <a:srgbClr val="FFFFFF"/>
                          </a:solidFill>
                          <a:latin typeface="+mn-lt"/>
                          <a:ea typeface="SimHei" panose="02010609060101010101" pitchFamily="49" charset="-122"/>
                          <a:cs typeface="微软雅黑" panose="020B0503020204020204" charset="-122"/>
                        </a:rPr>
                        <a:t>语义</a:t>
                      </a:r>
                      <a:endParaRPr lang="zh-CN" altLang="en-US" sz="2400" b="1" dirty="0">
                        <a:solidFill>
                          <a:srgbClr val="FFFFFF"/>
                        </a:solidFill>
                        <a:latin typeface="+mn-lt"/>
                        <a:ea typeface="SimHei" panose="02010609060101010101" pitchFamily="49" charset="-122"/>
                        <a:cs typeface="微软雅黑" panose="020B0503020204020204"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993232"/>
                    </a:solidFill>
                  </a:tcPr>
                </a:tc>
                <a:tc>
                  <a:txBody>
                    <a:bodyPr/>
                    <a:lstStyle/>
                    <a:p>
                      <a:pPr algn="ctr"/>
                      <a:r>
                        <a:rPr lang="en-US" altLang="zh-CN" sz="2400" b="1" dirty="0">
                          <a:solidFill>
                            <a:srgbClr val="FFFFFF"/>
                          </a:solidFill>
                          <a:latin typeface="+mn-lt"/>
                          <a:ea typeface="SimHei" panose="02010609060101010101" pitchFamily="49" charset="-122"/>
                          <a:cs typeface="微软雅黑" panose="020B0503020204020204" charset="-122"/>
                        </a:rPr>
                        <a:t>应用场景</a:t>
                      </a:r>
                      <a:endParaRPr lang="zh-CN" altLang="en-US" sz="2400" b="1" dirty="0">
                        <a:solidFill>
                          <a:srgbClr val="FFFFFF"/>
                        </a:solidFill>
                        <a:latin typeface="+mn-lt"/>
                        <a:ea typeface="SimHei" panose="02010609060101010101" pitchFamily="49" charset="-122"/>
                        <a:cs typeface="微软雅黑" panose="020B0503020204020204"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993232"/>
                    </a:solidFill>
                  </a:tcPr>
                </a:tc>
                <a:tc>
                  <a:txBody>
                    <a:bodyPr/>
                    <a:lstStyle/>
                    <a:p>
                      <a:pPr algn="ctr"/>
                      <a:r>
                        <a:rPr lang="zh-CN" altLang="en-US" sz="2400" b="1" dirty="0">
                          <a:solidFill>
                            <a:srgbClr val="FFFFFF"/>
                          </a:solidFill>
                          <a:latin typeface="+mn-lt"/>
                          <a:ea typeface="SimHei" panose="02010609060101010101" pitchFamily="49" charset="-122"/>
                          <a:cs typeface="微软雅黑" panose="020B0503020204020204" charset="-122"/>
                        </a:rPr>
                        <a:t>基本</a:t>
                      </a:r>
                      <a:r>
                        <a:rPr lang="en-US" altLang="zh-CN" sz="2400" b="1" dirty="0">
                          <a:solidFill>
                            <a:srgbClr val="FFFFFF"/>
                          </a:solidFill>
                          <a:latin typeface="+mn-lt"/>
                          <a:ea typeface="SimHei" panose="02010609060101010101" pitchFamily="49" charset="-122"/>
                          <a:cs typeface="微软雅黑" panose="020B0503020204020204" charset="-122"/>
                        </a:rPr>
                        <a:t>实现方式</a:t>
                      </a:r>
                      <a:endParaRPr lang="zh-CN" altLang="en-US" sz="2400" b="1" dirty="0">
                        <a:solidFill>
                          <a:srgbClr val="FFFFFF"/>
                        </a:solidFill>
                        <a:latin typeface="+mn-lt"/>
                        <a:ea typeface="SimHei" panose="02010609060101010101" pitchFamily="49" charset="-122"/>
                        <a:cs typeface="微软雅黑" panose="020B0503020204020204"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993232"/>
                    </a:solidFill>
                  </a:tcPr>
                </a:tc>
                <a:extLst>
                  <a:ext uri="{0D108BD9-81ED-4DB2-BD59-A6C34878D82A}">
                    <a16:rowId xmlns:a16="http://schemas.microsoft.com/office/drawing/2014/main" val="10000"/>
                  </a:ext>
                </a:extLst>
              </a:tr>
              <a:tr h="795222">
                <a:tc>
                  <a:txBody>
                    <a:bodyPr/>
                    <a:lstStyle/>
                    <a:p>
                      <a:pPr algn="ctr"/>
                      <a:r>
                        <a:rPr lang="en-US" altLang="zh-CN" sz="2400" dirty="0">
                          <a:solidFill>
                            <a:schemeClr val="tx1"/>
                          </a:solidFill>
                          <a:latin typeface="+mn-lt"/>
                          <a:ea typeface="SimHei" panose="02010609060101010101" pitchFamily="49" charset="-122"/>
                          <a:cs typeface="微软雅黑" panose="020B0503020204020204" charset="-122"/>
                        </a:rPr>
                        <a:t>至多一次</a:t>
                      </a: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ECDCD"/>
                    </a:solidFill>
                  </a:tcPr>
                </a:tc>
                <a:tc>
                  <a:txBody>
                    <a:bodyPr/>
                    <a:lstStyle/>
                    <a:p>
                      <a:pPr algn="l"/>
                      <a:r>
                        <a:rPr lang="zh-CN" altLang="en-US" sz="2400" dirty="0">
                          <a:solidFill>
                            <a:schemeClr val="tx1"/>
                          </a:solidFill>
                          <a:latin typeface="+mn-lt"/>
                          <a:ea typeface="SimHei" panose="02010609060101010101" pitchFamily="49" charset="-122"/>
                          <a:cs typeface="微软雅黑" panose="020B0503020204020204" charset="-122"/>
                        </a:rPr>
                        <a:t>处理精度不高或数据重复性高的应用，如</a:t>
                      </a:r>
                      <a:r>
                        <a:rPr lang="en-US" altLang="zh-CN" sz="2400" dirty="0">
                          <a:solidFill>
                            <a:schemeClr val="tx1"/>
                          </a:solidFill>
                          <a:latin typeface="+mn-lt"/>
                          <a:ea typeface="SimHei" panose="02010609060101010101" pitchFamily="49" charset="-122"/>
                          <a:cs typeface="微软雅黑" panose="020B0503020204020204" charset="-122"/>
                        </a:rPr>
                        <a:t>粗略</a:t>
                      </a:r>
                      <a:r>
                        <a:rPr lang="zh-CN" altLang="en-US" sz="2400" dirty="0">
                          <a:solidFill>
                            <a:schemeClr val="tx1"/>
                          </a:solidFill>
                          <a:latin typeface="+mn-lt"/>
                          <a:ea typeface="SimHei" panose="02010609060101010101" pitchFamily="49" charset="-122"/>
                          <a:cs typeface="微软雅黑" panose="020B0503020204020204" charset="-122"/>
                        </a:rPr>
                        <a:t>数据统计</a:t>
                      </a:r>
                      <a:r>
                        <a:rPr lang="en-US" altLang="zh-CN" sz="2400" dirty="0">
                          <a:solidFill>
                            <a:schemeClr val="tx1"/>
                          </a:solidFill>
                          <a:latin typeface="+mn-lt"/>
                          <a:ea typeface="SimHei" panose="02010609060101010101" pitchFamily="49" charset="-122"/>
                          <a:cs typeface="微软雅黑" panose="020B0503020204020204" charset="-122"/>
                        </a:rPr>
                        <a:t>、温度报警</a:t>
                      </a:r>
                      <a:r>
                        <a:rPr lang="zh-CN" altLang="en-US" sz="2400" dirty="0">
                          <a:solidFill>
                            <a:schemeClr val="tx1"/>
                          </a:solidFill>
                          <a:latin typeface="+mn-lt"/>
                          <a:ea typeface="SimHei" panose="02010609060101010101" pitchFamily="49" charset="-122"/>
                          <a:cs typeface="微软雅黑" panose="020B0503020204020204" charset="-122"/>
                        </a:rPr>
                        <a:t>等</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ECDCD"/>
                    </a:solidFill>
                  </a:tcPr>
                </a:tc>
                <a:tc>
                  <a:txBody>
                    <a:bodyPr/>
                    <a:lstStyle/>
                    <a:p>
                      <a:pPr algn="ctr"/>
                      <a:r>
                        <a:rPr lang="en-US" altLang="zh-CN" sz="2400" dirty="0">
                          <a:solidFill>
                            <a:schemeClr val="tx1"/>
                          </a:solidFill>
                          <a:latin typeface="+mn-lt"/>
                          <a:ea typeface="SimHei" panose="02010609060101010101" pitchFamily="49" charset="-122"/>
                          <a:cs typeface="微软雅黑" panose="020B0503020204020204" charset="-122"/>
                        </a:rPr>
                        <a:t>不重发</a:t>
                      </a:r>
                      <a:r>
                        <a:rPr lang="zh-CN" altLang="en-US" sz="2400" dirty="0">
                          <a:solidFill>
                            <a:schemeClr val="tx1"/>
                          </a:solidFill>
                          <a:latin typeface="+mn-lt"/>
                          <a:ea typeface="SimHei" panose="02010609060101010101" pitchFamily="49" charset="-122"/>
                          <a:cs typeface="微软雅黑" panose="020B0503020204020204" charset="-122"/>
                        </a:rPr>
                        <a:t>继续执行</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ECDCD"/>
                    </a:solidFill>
                  </a:tcPr>
                </a:tc>
                <a:extLst>
                  <a:ext uri="{0D108BD9-81ED-4DB2-BD59-A6C34878D82A}">
                    <a16:rowId xmlns:a16="http://schemas.microsoft.com/office/drawing/2014/main" val="10001"/>
                  </a:ext>
                </a:extLst>
              </a:tr>
              <a:tr h="927642">
                <a:tc>
                  <a:txBody>
                    <a:bodyPr/>
                    <a:lstStyle/>
                    <a:p>
                      <a:pPr algn="ctr"/>
                      <a:r>
                        <a:rPr lang="en-US" altLang="zh-CN" sz="2400" dirty="0">
                          <a:solidFill>
                            <a:schemeClr val="tx1"/>
                          </a:solidFill>
                          <a:latin typeface="+mn-lt"/>
                          <a:ea typeface="SimHei" panose="02010609060101010101" pitchFamily="49" charset="-122"/>
                          <a:cs typeface="微软雅黑" panose="020B0503020204020204" charset="-122"/>
                        </a:rPr>
                        <a:t>至少一次</a:t>
                      </a: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FE8E8"/>
                    </a:solidFill>
                  </a:tcPr>
                </a:tc>
                <a:tc>
                  <a:txBody>
                    <a:bodyPr/>
                    <a:lstStyle/>
                    <a:p>
                      <a:pPr algn="l"/>
                      <a:r>
                        <a:rPr lang="zh-CN" altLang="en-US" sz="2400" dirty="0">
                          <a:solidFill>
                            <a:schemeClr val="tx1"/>
                          </a:solidFill>
                          <a:latin typeface="+mn-lt"/>
                          <a:ea typeface="SimHei" panose="02010609060101010101" pitchFamily="49" charset="-122"/>
                          <a:cs typeface="微软雅黑" panose="020B0503020204020204" charset="-122"/>
                        </a:rPr>
                        <a:t>具有</a:t>
                      </a:r>
                      <a:r>
                        <a:rPr lang="en-US" altLang="zh-CN" sz="2400" dirty="0">
                          <a:solidFill>
                            <a:schemeClr val="tx1"/>
                          </a:solidFill>
                          <a:latin typeface="+mn-lt"/>
                          <a:ea typeface="SimHei" panose="02010609060101010101" pitchFamily="49" charset="-122"/>
                          <a:cs typeface="微软雅黑" panose="020B0503020204020204" charset="-122"/>
                        </a:rPr>
                        <a:t>幂等操作</a:t>
                      </a:r>
                      <a:r>
                        <a:rPr lang="zh-CN" altLang="en-US" sz="2400" dirty="0">
                          <a:solidFill>
                            <a:schemeClr val="tx1"/>
                          </a:solidFill>
                          <a:latin typeface="+mn-lt"/>
                          <a:ea typeface="SimHei" panose="02010609060101010101" pitchFamily="49" charset="-122"/>
                          <a:cs typeface="微软雅黑" panose="020B0503020204020204" charset="-122"/>
                        </a:rPr>
                        <a:t>的应用，如日志处理，网页请求响应等</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FE8E8"/>
                    </a:solidFill>
                  </a:tcPr>
                </a:tc>
                <a:tc>
                  <a:txBody>
                    <a:bodyPr/>
                    <a:lstStyle/>
                    <a:p>
                      <a:pPr algn="ctr"/>
                      <a:r>
                        <a:rPr lang="en-US" altLang="zh-CN" sz="2400" dirty="0">
                          <a:solidFill>
                            <a:schemeClr val="tx1"/>
                          </a:solidFill>
                          <a:latin typeface="+mn-lt"/>
                          <a:ea typeface="SimHei" panose="02010609060101010101" pitchFamily="49" charset="-122"/>
                          <a:cs typeface="微软雅黑" panose="020B0503020204020204" charset="-122"/>
                        </a:rPr>
                        <a:t>原始数据</a:t>
                      </a:r>
                      <a:r>
                        <a:rPr lang="zh-CN" altLang="en-US" sz="2400" dirty="0">
                          <a:solidFill>
                            <a:schemeClr val="tx1"/>
                          </a:solidFill>
                          <a:latin typeface="+mn-lt"/>
                          <a:ea typeface="SimHei" panose="02010609060101010101" pitchFamily="49" charset="-122"/>
                          <a:cs typeface="微软雅黑" panose="020B0503020204020204" charset="-122"/>
                        </a:rPr>
                        <a:t>重发</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FE8E8"/>
                    </a:solidFill>
                  </a:tcPr>
                </a:tc>
                <a:extLst>
                  <a:ext uri="{0D108BD9-81ED-4DB2-BD59-A6C34878D82A}">
                    <a16:rowId xmlns:a16="http://schemas.microsoft.com/office/drawing/2014/main" val="10002"/>
                  </a:ext>
                </a:extLst>
              </a:tr>
              <a:tr h="927642">
                <a:tc>
                  <a:txBody>
                    <a:bodyPr/>
                    <a:lstStyle/>
                    <a:p>
                      <a:pPr algn="ctr"/>
                      <a:r>
                        <a:rPr lang="zh-CN" altLang="en-US" sz="2400" dirty="0">
                          <a:solidFill>
                            <a:schemeClr val="tx1"/>
                          </a:solidFill>
                          <a:latin typeface="+mn-lt"/>
                          <a:ea typeface="SimHei" panose="02010609060101010101" pitchFamily="49" charset="-122"/>
                          <a:cs typeface="微软雅黑" panose="020B0503020204020204" charset="-122"/>
                        </a:rPr>
                        <a:t>恰好</a:t>
                      </a:r>
                      <a:r>
                        <a:rPr lang="en-US" altLang="zh-CN" sz="2400" dirty="0">
                          <a:solidFill>
                            <a:schemeClr val="tx1"/>
                          </a:solidFill>
                          <a:latin typeface="+mn-lt"/>
                          <a:ea typeface="SimHei" panose="02010609060101010101" pitchFamily="49" charset="-122"/>
                          <a:cs typeface="微软雅黑" panose="020B0503020204020204" charset="-122"/>
                        </a:rPr>
                        <a:t>一次</a:t>
                      </a: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DECDCD"/>
                    </a:solidFill>
                  </a:tcPr>
                </a:tc>
                <a:tc>
                  <a:txBody>
                    <a:bodyPr/>
                    <a:lstStyle/>
                    <a:p>
                      <a:pPr algn="l"/>
                      <a:r>
                        <a:rPr lang="en-US" altLang="zh-CN" sz="2400" dirty="0">
                          <a:solidFill>
                            <a:schemeClr val="tx1"/>
                          </a:solidFill>
                          <a:latin typeface="+mn-lt"/>
                          <a:ea typeface="SimHei" panose="02010609060101010101" pitchFamily="49" charset="-122"/>
                          <a:cs typeface="微软雅黑" panose="020B0503020204020204" charset="-122"/>
                        </a:rPr>
                        <a:t>数目敏感</a:t>
                      </a:r>
                      <a:r>
                        <a:rPr lang="zh-CN" altLang="en-US" sz="2400" dirty="0">
                          <a:solidFill>
                            <a:schemeClr val="tx1"/>
                          </a:solidFill>
                          <a:latin typeface="+mn-lt"/>
                          <a:ea typeface="SimHei" panose="02010609060101010101" pitchFamily="49" charset="-122"/>
                          <a:cs typeface="微软雅黑" panose="020B0503020204020204" charset="-122"/>
                        </a:rPr>
                        <a:t>的</a:t>
                      </a:r>
                      <a:r>
                        <a:rPr lang="en-US" altLang="zh-CN" sz="2400" dirty="0">
                          <a:solidFill>
                            <a:schemeClr val="tx1"/>
                          </a:solidFill>
                          <a:latin typeface="+mn-lt"/>
                          <a:ea typeface="SimHei" panose="02010609060101010101" pitchFamily="49" charset="-122"/>
                          <a:cs typeface="微软雅黑" panose="020B0503020204020204" charset="-122"/>
                        </a:rPr>
                        <a:t>应用</a:t>
                      </a:r>
                      <a:r>
                        <a:rPr lang="zh-CN" altLang="en-US" sz="2400" dirty="0">
                          <a:solidFill>
                            <a:schemeClr val="tx1"/>
                          </a:solidFill>
                          <a:latin typeface="+mn-lt"/>
                          <a:ea typeface="SimHei" panose="02010609060101010101" pitchFamily="49" charset="-122"/>
                          <a:cs typeface="微软雅黑" panose="020B0503020204020204" charset="-122"/>
                        </a:rPr>
                        <a:t>，如</a:t>
                      </a:r>
                      <a:r>
                        <a:rPr lang="en-US" altLang="zh-CN" sz="2400" dirty="0">
                          <a:solidFill>
                            <a:schemeClr val="tx1"/>
                          </a:solidFill>
                          <a:latin typeface="+mn-lt"/>
                          <a:ea typeface="SimHei" panose="02010609060101010101" pitchFamily="49" charset="-122"/>
                          <a:cs typeface="微软雅黑" panose="020B0503020204020204" charset="-122"/>
                        </a:rPr>
                        <a:t>金融相关</a:t>
                      </a:r>
                      <a:r>
                        <a:rPr lang="zh-CN" altLang="en-US" sz="2400" dirty="0">
                          <a:solidFill>
                            <a:schemeClr val="tx1"/>
                          </a:solidFill>
                          <a:latin typeface="+mn-lt"/>
                          <a:ea typeface="SimHei" panose="02010609060101010101" pitchFamily="49" charset="-122"/>
                          <a:cs typeface="微软雅黑" panose="020B0503020204020204" charset="-122"/>
                        </a:rPr>
                        <a:t>应用等</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ECDCD"/>
                    </a:solidFill>
                  </a:tcPr>
                </a:tc>
                <a:tc>
                  <a:txBody>
                    <a:bodyPr/>
                    <a:lstStyle/>
                    <a:p>
                      <a:pPr algn="ctr"/>
                      <a:r>
                        <a:rPr lang="en-US" altLang="zh-CN" sz="2400" dirty="0">
                          <a:solidFill>
                            <a:schemeClr val="tx1"/>
                          </a:solidFill>
                          <a:latin typeface="+mn-lt"/>
                          <a:ea typeface="SimHei" panose="02010609060101010101" pitchFamily="49" charset="-122"/>
                          <a:cs typeface="微软雅黑" panose="020B0503020204020204" charset="-122"/>
                        </a:rPr>
                        <a:t>基于至少一次，记录log</a:t>
                      </a:r>
                      <a:r>
                        <a:rPr lang="zh-CN" altLang="en-US" sz="2400" dirty="0">
                          <a:solidFill>
                            <a:schemeClr val="tx1"/>
                          </a:solidFill>
                          <a:latin typeface="+mn-lt"/>
                          <a:ea typeface="SimHei" panose="02010609060101010101" pitchFamily="49" charset="-122"/>
                          <a:cs typeface="微软雅黑" panose="020B0503020204020204" charset="-122"/>
                        </a:rPr>
                        <a:t>去除冗余</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ECDCD"/>
                    </a:solidFill>
                  </a:tcPr>
                </a:tc>
                <a:extLst>
                  <a:ext uri="{0D108BD9-81ED-4DB2-BD59-A6C34878D82A}">
                    <a16:rowId xmlns:a16="http://schemas.microsoft.com/office/drawing/2014/main" val="10003"/>
                  </a:ext>
                </a:extLst>
              </a:tr>
            </a:tbl>
          </a:graphicData>
        </a:graphic>
      </p:graphicFrame>
      <p:sp>
        <p:nvSpPr>
          <p:cNvPr id="4" name="标题 1">
            <a:extLst>
              <a:ext uri="{FF2B5EF4-FFF2-40B4-BE49-F238E27FC236}">
                <a16:creationId xmlns:a16="http://schemas.microsoft.com/office/drawing/2014/main" id="{C3EBC50A-FD9F-0C4A-B858-EBDE1981C39E}"/>
              </a:ext>
            </a:extLst>
          </p:cNvPr>
          <p:cNvSpPr txBox="1">
            <a:spLocks/>
          </p:cNvSpPr>
          <p:nvPr/>
        </p:nvSpPr>
        <p:spPr bwMode="auto">
          <a:xfrm>
            <a:off x="0" y="-27384"/>
            <a:ext cx="9144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黑体" charset="0"/>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charset="0"/>
                <a:cs typeface="黑体" charset="0"/>
              </a:defRPr>
            </a:lvl5pPr>
            <a:lvl6pPr marL="457200" algn="ctr" rtl="0" fontAlgn="base">
              <a:spcBef>
                <a:spcPct val="0"/>
              </a:spcBef>
              <a:spcAft>
                <a:spcPct val="0"/>
              </a:spcAft>
              <a:defRPr kumimoji="1" sz="4400">
                <a:solidFill>
                  <a:schemeClr val="tx1"/>
                </a:solidFill>
                <a:latin typeface="Calibri" pitchFamily="34" charset="0"/>
                <a:ea typeface="宋体" pitchFamily="2" charset="-122"/>
              </a:defRPr>
            </a:lvl6pPr>
            <a:lvl7pPr marL="914400" algn="ctr" rtl="0" fontAlgn="base">
              <a:spcBef>
                <a:spcPct val="0"/>
              </a:spcBef>
              <a:spcAft>
                <a:spcPct val="0"/>
              </a:spcAft>
              <a:defRPr kumimoji="1" sz="4400">
                <a:solidFill>
                  <a:schemeClr val="tx1"/>
                </a:solidFill>
                <a:latin typeface="Calibri" pitchFamily="34" charset="0"/>
                <a:ea typeface="宋体" pitchFamily="2" charset="-122"/>
              </a:defRPr>
            </a:lvl7pPr>
            <a:lvl8pPr marL="1371600" algn="ctr" rtl="0" fontAlgn="base">
              <a:spcBef>
                <a:spcPct val="0"/>
              </a:spcBef>
              <a:spcAft>
                <a:spcPct val="0"/>
              </a:spcAft>
              <a:defRPr kumimoji="1" sz="4400">
                <a:solidFill>
                  <a:schemeClr val="tx1"/>
                </a:solidFill>
                <a:latin typeface="Calibri" pitchFamily="34" charset="0"/>
                <a:ea typeface="宋体" pitchFamily="2" charset="-122"/>
              </a:defRPr>
            </a:lvl8pPr>
            <a:lvl9pPr marL="1828800" algn="ctr" rtl="0" fontAlgn="base">
              <a:spcBef>
                <a:spcPct val="0"/>
              </a:spcBef>
              <a:spcAft>
                <a:spcPct val="0"/>
              </a:spcAft>
              <a:defRPr kumimoji="1" sz="4400">
                <a:solidFill>
                  <a:schemeClr val="tx1"/>
                </a:solidFill>
                <a:latin typeface="Calibri" pitchFamily="34" charset="0"/>
                <a:ea typeface="宋体" pitchFamily="2" charset="-122"/>
              </a:defRPr>
            </a:lvl9pPr>
          </a:lstStyle>
          <a:p>
            <a:pPr defTabSz="914400"/>
            <a:r>
              <a:rPr lang="zh-CN" altLang="zh-CN" sz="4800" b="1">
                <a:solidFill>
                  <a:srgbClr val="1723FF"/>
                </a:solidFill>
              </a:rPr>
              <a:t>流处理语义保障</a:t>
            </a:r>
            <a:endParaRPr lang="zh-CN" altLang="en-US" sz="4800" b="1" dirty="0">
              <a:solidFill>
                <a:srgbClr val="1723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1DC3D2-4819-C944-9F96-810CF1C0ADCF}"/>
              </a:ext>
            </a:extLst>
          </p:cNvPr>
          <p:cNvSpPr>
            <a:spLocks noGrp="1"/>
          </p:cNvSpPr>
          <p:nvPr>
            <p:ph type="title"/>
          </p:nvPr>
        </p:nvSpPr>
        <p:spPr/>
        <p:txBody>
          <a:bodyPr/>
          <a:lstStyle/>
          <a:p>
            <a:r>
              <a:rPr lang="zh-CN" altLang="zh-CN" sz="4800" b="1" dirty="0">
                <a:solidFill>
                  <a:srgbClr val="1723FF"/>
                </a:solidFill>
              </a:rPr>
              <a:t>流数据</a:t>
            </a:r>
            <a:endParaRPr kumimoji="1" lang="zh-CN" altLang="en-US" sz="4800" b="1" dirty="0">
              <a:solidFill>
                <a:srgbClr val="1723FF"/>
              </a:solidFill>
            </a:endParaRPr>
          </a:p>
        </p:txBody>
      </p:sp>
      <p:sp>
        <p:nvSpPr>
          <p:cNvPr id="115" name="Shape 115"/>
          <p:cNvSpPr>
            <a:spLocks noGrp="1"/>
          </p:cNvSpPr>
          <p:nvPr>
            <p:ph idx="1"/>
          </p:nvPr>
        </p:nvSpPr>
        <p:spPr>
          <a:xfrm>
            <a:off x="19878" y="1086813"/>
            <a:ext cx="9124122" cy="4901392"/>
          </a:xfrm>
          <a:prstGeom prst="rect">
            <a:avLst/>
          </a:prstGeom>
        </p:spPr>
        <p:txBody>
          <a:bodyPr/>
          <a:lstStyle/>
          <a:p>
            <a:pPr marL="210185"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dirty="0">
                <a:ea typeface="SimHei" panose="02010609060101010101" pitchFamily="49" charset="-122"/>
              </a:rPr>
              <a:t>流数据</a:t>
            </a:r>
            <a:r>
              <a:rPr dirty="0" err="1">
                <a:ea typeface="SimHei" panose="02010609060101010101" pitchFamily="49" charset="-122"/>
              </a:rPr>
              <a:t>是一组</a:t>
            </a:r>
            <a:r>
              <a:rPr lang="zh-CN" dirty="0">
                <a:ea typeface="SimHei" panose="02010609060101010101" pitchFamily="49" charset="-122"/>
              </a:rPr>
              <a:t>持续</a:t>
            </a:r>
            <a:r>
              <a:rPr dirty="0">
                <a:ea typeface="SimHei" panose="02010609060101010101" pitchFamily="49" charset="-122"/>
              </a:rPr>
              <a:t>、</a:t>
            </a:r>
            <a:r>
              <a:rPr lang="zh-CN" dirty="0">
                <a:ea typeface="SimHei" panose="02010609060101010101" pitchFamily="49" charset="-122"/>
              </a:rPr>
              <a:t>快速</a:t>
            </a:r>
            <a:r>
              <a:rPr lang="zh-CN" altLang="en-US" dirty="0">
                <a:ea typeface="SimHei" panose="02010609060101010101" pitchFamily="49" charset="-122"/>
              </a:rPr>
              <a:t>、大量</a:t>
            </a:r>
            <a:r>
              <a:rPr dirty="0" err="1">
                <a:ea typeface="SimHei" panose="02010609060101010101" pitchFamily="49" charset="-122"/>
              </a:rPr>
              <a:t>到达的</a:t>
            </a:r>
            <a:r>
              <a:rPr lang="zh-CN" dirty="0">
                <a:solidFill>
                  <a:srgbClr val="0033CC"/>
                </a:solidFill>
                <a:ea typeface="SimHei" panose="02010609060101010101" pitchFamily="49" charset="-122"/>
              </a:rPr>
              <a:t>数据元组</a:t>
            </a:r>
            <a:r>
              <a:rPr lang="zh-CN" altLang="en-US" dirty="0">
                <a:solidFill>
                  <a:srgbClr val="0033CC"/>
                </a:solidFill>
                <a:ea typeface="SimHei" panose="02010609060101010101" pitchFamily="49" charset="-122"/>
              </a:rPr>
              <a:t> </a:t>
            </a:r>
            <a:r>
              <a:rPr lang="en-US" altLang="zh-CN" dirty="0">
                <a:solidFill>
                  <a:srgbClr val="0033CC"/>
                </a:solidFill>
                <a:ea typeface="SimHei" panose="02010609060101010101" pitchFamily="49" charset="-122"/>
              </a:rPr>
              <a:t>(</a:t>
            </a:r>
            <a:r>
              <a:rPr lang="en-US" altLang="zh-CN" dirty="0">
                <a:solidFill>
                  <a:srgbClr val="0033CC"/>
                </a:solidFill>
                <a:ea typeface="SimHei" panose="02010609060101010101" pitchFamily="49" charset="-122"/>
                <a:cs typeface="Times New Roman" panose="02020603050405020304" pitchFamily="18" charset="0"/>
              </a:rPr>
              <a:t>Tuple</a:t>
            </a:r>
            <a:r>
              <a:rPr lang="en-US" altLang="zh-CN" dirty="0">
                <a:solidFill>
                  <a:srgbClr val="0033CC"/>
                </a:solidFill>
                <a:ea typeface="SimHei" panose="02010609060101010101" pitchFamily="49" charset="-122"/>
              </a:rPr>
              <a:t>)</a:t>
            </a:r>
            <a:r>
              <a:rPr dirty="0" err="1">
                <a:ea typeface="SimHei" panose="02010609060101010101" pitchFamily="49" charset="-122"/>
              </a:rPr>
              <a:t>组成</a:t>
            </a:r>
            <a:r>
              <a:rPr lang="zh-CN" dirty="0">
                <a:ea typeface="SimHei" panose="02010609060101010101" pitchFamily="49" charset="-122"/>
              </a:rPr>
              <a:t>的</a:t>
            </a:r>
            <a:r>
              <a:rPr dirty="0" err="1">
                <a:ea typeface="SimHei" panose="02010609060101010101" pitchFamily="49" charset="-122"/>
              </a:rPr>
              <a:t>序列</a:t>
            </a:r>
            <a:endParaRPr dirty="0">
              <a:ea typeface="SimHei" panose="02010609060101010101" pitchFamily="49" charset="-122"/>
            </a:endParaRPr>
          </a:p>
          <a:p>
            <a:pPr marL="210185"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dirty="0">
                <a:solidFill>
                  <a:srgbClr val="0033CC"/>
                </a:solidFill>
                <a:ea typeface="SimHei" panose="02010609060101010101" pitchFamily="49" charset="-122"/>
                <a:sym typeface="+mn-ea"/>
              </a:rPr>
              <a:t>流数据元组</a:t>
            </a:r>
            <a:r>
              <a:rPr lang="zh-CN" altLang="en-US" dirty="0">
                <a:ea typeface="SimHei" panose="02010609060101010101" pitchFamily="49" charset="-122"/>
                <a:sym typeface="+mn-ea"/>
              </a:rPr>
              <a:t>随时间推移而被创建</a:t>
            </a:r>
            <a:r>
              <a:rPr lang="en-US" altLang="zh-CN" dirty="0">
                <a:ea typeface="SimHei" panose="02010609060101010101" pitchFamily="49" charset="-122"/>
                <a:sym typeface="+mn-ea"/>
              </a:rPr>
              <a:t>/</a:t>
            </a:r>
            <a:r>
              <a:rPr lang="zh-CN" altLang="en-US" dirty="0">
                <a:ea typeface="SimHei" panose="02010609060101010101" pitchFamily="49" charset="-122"/>
                <a:sym typeface="+mn-ea"/>
              </a:rPr>
              <a:t>产生，具有预先设定形式，</a:t>
            </a:r>
            <a:r>
              <a:rPr lang="zh-CN" altLang="en-US" dirty="0">
                <a:ea typeface="SimHei" panose="02010609060101010101" pitchFamily="49" charset="-122"/>
              </a:rPr>
              <a:t>例如</a:t>
            </a:r>
          </a:p>
          <a:p>
            <a:pPr marL="1088390" lvl="2" indent="-210185" defTabSz="840740">
              <a:spcBef>
                <a:spcPts val="400"/>
              </a:spcBef>
              <a:defRPr sz="276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sz="2800" dirty="0">
                <a:ea typeface="SimHei" panose="02010609060101010101" pitchFamily="49" charset="-122"/>
              </a:rPr>
              <a:t>物联网、车联网内产生的一次监控记录</a:t>
            </a:r>
          </a:p>
          <a:p>
            <a:pPr marL="1088390" lvl="2" indent="-210185" defTabSz="840740">
              <a:spcBef>
                <a:spcPts val="400"/>
              </a:spcBef>
              <a:defRPr sz="276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sz="2800" dirty="0">
                <a:ea typeface="SimHei" panose="02010609060101010101" pitchFamily="49" charset="-122"/>
              </a:rPr>
              <a:t>电信公司处理的一次通信记录</a:t>
            </a:r>
          </a:p>
          <a:p>
            <a:pPr marL="1088390" lvl="2" indent="-210185" defTabSz="840740">
              <a:spcBef>
                <a:spcPts val="400"/>
              </a:spcBef>
              <a:defRPr sz="276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sz="2800" dirty="0">
                <a:ea typeface="SimHei" panose="02010609060101010101" pitchFamily="49" charset="-122"/>
              </a:rPr>
              <a:t>社交网络上发布的一条微博</a:t>
            </a:r>
            <a:r>
              <a:rPr lang="en-US" altLang="zh-CN" sz="2800" dirty="0">
                <a:ea typeface="SimHei" panose="02010609060101010101" pitchFamily="49" charset="-122"/>
              </a:rPr>
              <a:t>/</a:t>
            </a:r>
            <a:r>
              <a:rPr lang="zh-CN" altLang="en-US" sz="2800" dirty="0">
                <a:ea typeface="SimHei" panose="02010609060101010101" pitchFamily="49" charset="-122"/>
              </a:rPr>
              <a:t>说说</a:t>
            </a:r>
          </a:p>
          <a:p>
            <a:pPr marL="1088390" lvl="2" indent="-210185" defTabSz="840740">
              <a:spcBef>
                <a:spcPts val="400"/>
              </a:spcBef>
              <a:defRPr sz="276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sz="2800" dirty="0">
                <a:ea typeface="SimHei" panose="02010609060101010101" pitchFamily="49" charset="-122"/>
              </a:rPr>
              <a:t>证券公司处理的一笔金融交易</a:t>
            </a:r>
            <a:endParaRPr lang="en-US" altLang="zh-CN" sz="2800" dirty="0">
              <a:ea typeface="SimHei" panose="02010609060101010101" pitchFamily="49" charset="-122"/>
            </a:endParaRPr>
          </a:p>
          <a:p>
            <a:pPr marL="1088390" lvl="2" indent="-210185" defTabSz="840740">
              <a:spcBef>
                <a:spcPts val="400"/>
              </a:spcBef>
              <a:defRPr sz="276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en-US" altLang="zh-CN" sz="2800" dirty="0">
                <a:ea typeface="SimHei" panose="02010609060101010101" pitchFamily="49" charset="-122"/>
              </a:rPr>
              <a:t>…</a:t>
            </a:r>
            <a:endParaRPr lang="zh-CN" altLang="en-US" sz="2800" dirty="0">
              <a:ea typeface="SimHei" panose="02010609060101010101" pitchFamily="49" charset="-122"/>
            </a:endParaRPr>
          </a:p>
        </p:txBody>
      </p:sp>
      <p:sp>
        <p:nvSpPr>
          <p:cNvPr id="116" name="Shape 11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grpSp>
        <p:nvGrpSpPr>
          <p:cNvPr id="3" name="组合 2"/>
          <p:cNvGrpSpPr/>
          <p:nvPr/>
        </p:nvGrpSpPr>
        <p:grpSpPr>
          <a:xfrm>
            <a:off x="779780" y="5736590"/>
            <a:ext cx="7863205" cy="1041400"/>
            <a:chOff x="1228" y="9034"/>
            <a:chExt cx="12383" cy="1640"/>
          </a:xfrm>
        </p:grpSpPr>
        <p:grpSp>
          <p:nvGrpSpPr>
            <p:cNvPr id="121" name="Group 121"/>
            <p:cNvGrpSpPr/>
            <p:nvPr/>
          </p:nvGrpSpPr>
          <p:grpSpPr>
            <a:xfrm>
              <a:off x="1228" y="9173"/>
              <a:ext cx="9662" cy="1349"/>
              <a:chOff x="-558800" y="-197806"/>
              <a:chExt cx="6135371" cy="856648"/>
            </a:xfrm>
          </p:grpSpPr>
          <p:pic>
            <p:nvPicPr>
              <p:cNvPr id="117" name="image1.png"/>
              <p:cNvPicPr>
                <a:picLocks noChangeAspect="1"/>
              </p:cNvPicPr>
              <p:nvPr/>
            </p:nvPicPr>
            <p:blipFill>
              <a:blip r:embed="rId2" cstate="print"/>
              <a:stretch>
                <a:fillRect/>
              </a:stretch>
            </p:blipFill>
            <p:spPr>
              <a:xfrm>
                <a:off x="-558800" y="-178089"/>
                <a:ext cx="840741" cy="836931"/>
              </a:xfrm>
              <a:prstGeom prst="rect">
                <a:avLst/>
              </a:prstGeom>
              <a:ln w="12700" cap="flat">
                <a:noFill/>
                <a:miter lim="400000"/>
                <a:headEnd/>
                <a:tailEnd/>
              </a:ln>
              <a:effectLst/>
            </p:spPr>
          </p:pic>
          <p:pic>
            <p:nvPicPr>
              <p:cNvPr id="118" name="image2.png"/>
              <p:cNvPicPr>
                <a:picLocks noChangeAspect="1"/>
              </p:cNvPicPr>
              <p:nvPr/>
            </p:nvPicPr>
            <p:blipFill>
              <a:blip r:embed="rId3" cstate="print"/>
              <a:stretch>
                <a:fillRect/>
              </a:stretch>
            </p:blipFill>
            <p:spPr>
              <a:xfrm>
                <a:off x="4580890" y="-178089"/>
                <a:ext cx="995681" cy="826136"/>
              </a:xfrm>
              <a:prstGeom prst="rect">
                <a:avLst/>
              </a:prstGeom>
              <a:ln w="12700" cap="flat">
                <a:noFill/>
                <a:miter lim="400000"/>
                <a:headEnd/>
                <a:tailEnd/>
              </a:ln>
              <a:effectLst/>
            </p:spPr>
          </p:pic>
          <p:pic>
            <p:nvPicPr>
              <p:cNvPr id="119" name="image3.png"/>
              <p:cNvPicPr>
                <a:picLocks noChangeAspect="1"/>
              </p:cNvPicPr>
              <p:nvPr/>
            </p:nvPicPr>
            <p:blipFill>
              <a:blip r:embed="rId4" cstate="print"/>
              <a:stretch>
                <a:fillRect/>
              </a:stretch>
            </p:blipFill>
            <p:spPr>
              <a:xfrm rot="1380000">
                <a:off x="2322675" y="-197806"/>
                <a:ext cx="572771" cy="825501"/>
              </a:xfrm>
              <a:prstGeom prst="rect">
                <a:avLst/>
              </a:prstGeom>
              <a:ln w="12700" cap="flat">
                <a:noFill/>
                <a:miter lim="400000"/>
                <a:headEnd/>
                <a:tailEnd/>
              </a:ln>
              <a:effectLst/>
            </p:spPr>
          </p:pic>
        </p:grpSp>
        <p:pic>
          <p:nvPicPr>
            <p:cNvPr id="9" name="图片 8"/>
            <p:cNvPicPr>
              <a:picLocks noChangeAspect="1"/>
            </p:cNvPicPr>
            <p:nvPr/>
          </p:nvPicPr>
          <p:blipFill>
            <a:blip r:embed="rId5" cstate="print"/>
            <a:stretch>
              <a:fillRect/>
            </a:stretch>
          </p:blipFill>
          <p:spPr>
            <a:xfrm>
              <a:off x="3297" y="9141"/>
              <a:ext cx="1683" cy="1249"/>
            </a:xfrm>
            <a:prstGeom prst="rect">
              <a:avLst/>
            </a:prstGeom>
          </p:spPr>
        </p:pic>
        <p:pic>
          <p:nvPicPr>
            <p:cNvPr id="10" name="图片 9"/>
            <p:cNvPicPr>
              <a:picLocks noChangeAspect="1"/>
            </p:cNvPicPr>
            <p:nvPr/>
          </p:nvPicPr>
          <p:blipFill>
            <a:blip r:embed="rId6" cstate="print"/>
            <a:stretch>
              <a:fillRect/>
            </a:stretch>
          </p:blipFill>
          <p:spPr>
            <a:xfrm>
              <a:off x="7543" y="9101"/>
              <a:ext cx="1338" cy="1399"/>
            </a:xfrm>
            <a:prstGeom prst="rect">
              <a:avLst/>
            </a:prstGeom>
          </p:spPr>
        </p:pic>
        <p:pic>
          <p:nvPicPr>
            <p:cNvPr id="1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31" y="9034"/>
              <a:ext cx="2280" cy="1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34752-D21B-244A-B749-9F60D3E5E2E6}"/>
              </a:ext>
            </a:extLst>
          </p:cNvPr>
          <p:cNvSpPr>
            <a:spLocks noGrp="1"/>
          </p:cNvSpPr>
          <p:nvPr>
            <p:ph type="title"/>
          </p:nvPr>
        </p:nvSpPr>
        <p:spPr/>
        <p:txBody>
          <a:bodyPr/>
          <a:lstStyle/>
          <a:p>
            <a:r>
              <a:rPr lang="zh-CN" altLang="zh-CN" sz="4800" b="1" dirty="0">
                <a:solidFill>
                  <a:srgbClr val="1723FF"/>
                </a:solidFill>
              </a:rPr>
              <a:t>恰好一次语义保障</a:t>
            </a:r>
            <a:endParaRPr kumimoji="1" lang="zh-CN" altLang="en-US" sz="4800" b="1" dirty="0">
              <a:solidFill>
                <a:srgbClr val="1723FF"/>
              </a:solidFill>
            </a:endParaRPr>
          </a:p>
        </p:txBody>
      </p:sp>
      <p:sp>
        <p:nvSpPr>
          <p:cNvPr id="166" name="Shape 16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sp>
        <p:nvSpPr>
          <p:cNvPr id="176" name="Shape 176"/>
          <p:cNvSpPr>
            <a:spLocks noGrp="1"/>
          </p:cNvSpPr>
          <p:nvPr>
            <p:ph idx="1"/>
          </p:nvPr>
        </p:nvSpPr>
        <p:spPr>
          <a:xfrm>
            <a:off x="19878" y="1086813"/>
            <a:ext cx="9124122" cy="5565430"/>
          </a:xfrm>
          <a:prstGeom prst="rect">
            <a:avLst/>
          </a:prstGeom>
        </p:spPr>
        <p:txBody>
          <a:bodyPr>
            <a:normAutofit fontScale="97500"/>
          </a:bodyPr>
          <a:lstStyle/>
          <a:p>
            <a:pPr>
              <a:lnSpc>
                <a:spcPct val="120000"/>
              </a:lnSpc>
              <a:defRPr sz="3200"/>
            </a:pPr>
            <a:r>
              <a:rPr lang="zh-CN" sz="2900" dirty="0">
                <a:ea typeface="SimHei" panose="02010609060101010101" pitchFamily="49" charset="-122"/>
                <a:cs typeface="Times New Roman" panose="02020603050405020304" pitchFamily="18" charset="0"/>
                <a:sym typeface="+mn-ea"/>
              </a:rPr>
              <a:t>流处理恰好一次语义保障需要以下基本条件</a:t>
            </a:r>
            <a:endParaRPr lang="zh-CN" sz="2900" dirty="0">
              <a:ea typeface="SimHei" panose="02010609060101010101" pitchFamily="49" charset="-122"/>
              <a:cs typeface="Times New Roman" panose="02020603050405020304" pitchFamily="18" charset="0"/>
            </a:endParaRPr>
          </a:p>
          <a:p>
            <a:pPr marL="685800" lvl="1" indent="-228600">
              <a:lnSpc>
                <a:spcPct val="120000"/>
              </a:lnSpc>
              <a:spcBef>
                <a:spcPts val="500"/>
              </a:spcBef>
            </a:pPr>
            <a:r>
              <a:rPr lang="zh-CN" altLang="en-US" sz="2500" dirty="0" err="1">
                <a:ea typeface="SimHei" panose="02010609060101010101" pitchFamily="49" charset="-122"/>
                <a:cs typeface="Times New Roman" panose="02020603050405020304" pitchFamily="18" charset="0"/>
                <a:sym typeface="+mn-ea"/>
              </a:rPr>
              <a:t>上游或源数据的持久化存储 </a:t>
            </a:r>
            <a:r>
              <a:rPr lang="en-US" altLang="zh-CN" sz="2500" dirty="0" err="1">
                <a:ea typeface="SimHei" panose="02010609060101010101" pitchFamily="49" charset="-122"/>
                <a:cs typeface="Times New Roman" panose="02020603050405020304" pitchFamily="18" charset="0"/>
                <a:sym typeface="+mn-ea"/>
              </a:rPr>
              <a:t>- </a:t>
            </a:r>
            <a:r>
              <a:rPr lang="zh-CN" altLang="en-US" sz="2500" dirty="0" err="1">
                <a:ea typeface="SimHei" panose="02010609060101010101" pitchFamily="49" charset="-122"/>
                <a:cs typeface="Times New Roman" panose="02020603050405020304" pitchFamily="18" charset="0"/>
                <a:sym typeface="+mn-ea"/>
              </a:rPr>
              <a:t>保证数据可重发</a:t>
            </a:r>
          </a:p>
          <a:p>
            <a:pPr marL="685800" lvl="1" indent="-228600">
              <a:lnSpc>
                <a:spcPct val="120000"/>
              </a:lnSpc>
              <a:spcBef>
                <a:spcPts val="500"/>
              </a:spcBef>
            </a:pPr>
            <a:r>
              <a:rPr lang="zh-CN" altLang="en-US" sz="2500" b="1" dirty="0" err="1">
                <a:solidFill>
                  <a:srgbClr val="1723FF"/>
                </a:solidFill>
                <a:ea typeface="SimHei" panose="02010609060101010101" pitchFamily="49" charset="-122"/>
                <a:cs typeface="Times New Roman" panose="02020603050405020304" pitchFamily="18" charset="0"/>
                <a:sym typeface="+mn-ea"/>
              </a:rPr>
              <a:t>原子性记录</a:t>
            </a:r>
            <a:r>
              <a:rPr lang="zh-CN" altLang="en-US" sz="2500" dirty="0" err="1">
                <a:ea typeface="SimHei" panose="02010609060101010101" pitchFamily="49" charset="-122"/>
                <a:cs typeface="Times New Roman" panose="02020603050405020304" pitchFamily="18" charset="0"/>
                <a:sym typeface="+mn-ea"/>
              </a:rPr>
              <a:t>当前处理状态（包括计算状态和处理数据元组的</a:t>
            </a:r>
            <a:r>
              <a:rPr lang="en-US" altLang="zh-CN" sz="2500" dirty="0" err="1">
                <a:ea typeface="SimHei" panose="02010609060101010101" pitchFamily="49" charset="-122"/>
                <a:cs typeface="Times New Roman" panose="02020603050405020304" pitchFamily="18" charset="0"/>
                <a:sym typeface="+mn-ea"/>
              </a:rPr>
              <a:t>ID/</a:t>
            </a:r>
            <a:r>
              <a:rPr lang="zh-CN" altLang="en-US" sz="2500" dirty="0" err="1">
                <a:ea typeface="SimHei" panose="02010609060101010101" pitchFamily="49" charset="-122"/>
                <a:cs typeface="Times New Roman" panose="02020603050405020304" pitchFamily="18" charset="0"/>
                <a:sym typeface="+mn-ea"/>
              </a:rPr>
              <a:t>序号</a:t>
            </a:r>
            <a:r>
              <a:rPr lang="en-US" altLang="zh-CN" sz="2500" dirty="0" err="1">
                <a:ea typeface="SimHei" panose="02010609060101010101" pitchFamily="49" charset="-122"/>
                <a:cs typeface="Times New Roman" panose="02020603050405020304" pitchFamily="18" charset="0"/>
                <a:sym typeface="+mn-ea"/>
              </a:rPr>
              <a:t>/</a:t>
            </a:r>
            <a:r>
              <a:rPr lang="zh-CN" altLang="en-US" sz="2500" dirty="0">
                <a:ea typeface="SimHei" panose="02010609060101010101" pitchFamily="49" charset="-122"/>
                <a:cs typeface="Times New Roman" panose="02020603050405020304" pitchFamily="18" charset="0"/>
                <a:sym typeface="+mn-ea"/>
              </a:rPr>
              <a:t>偏移量），并进行</a:t>
            </a:r>
            <a:r>
              <a:rPr lang="zh-CN" altLang="en-US" sz="2500" b="1" dirty="0">
                <a:solidFill>
                  <a:srgbClr val="1723FF"/>
                </a:solidFill>
                <a:ea typeface="SimHei" panose="02010609060101010101" pitchFamily="49" charset="-122"/>
                <a:cs typeface="Times New Roman" panose="02020603050405020304" pitchFamily="18" charset="0"/>
                <a:sym typeface="+mn-ea"/>
              </a:rPr>
              <a:t>可靠存储</a:t>
            </a:r>
          </a:p>
          <a:p>
            <a:pPr>
              <a:lnSpc>
                <a:spcPct val="120000"/>
              </a:lnSpc>
              <a:defRPr sz="3200"/>
            </a:pPr>
            <a:r>
              <a:rPr lang="zh-CN" altLang="en-US" sz="2900" dirty="0">
                <a:ea typeface="SimHei" panose="02010609060101010101" pitchFamily="49" charset="-122"/>
                <a:cs typeface="Times New Roman" panose="02020603050405020304" pitchFamily="18" charset="0"/>
              </a:rPr>
              <a:t>失效恢复流程</a:t>
            </a:r>
            <a:endParaRPr lang="zh-CN" sz="2900" dirty="0">
              <a:ea typeface="SimHei" panose="02010609060101010101" pitchFamily="49" charset="-122"/>
              <a:cs typeface="Times New Roman" panose="02020603050405020304" pitchFamily="18" charset="0"/>
            </a:endParaRPr>
          </a:p>
          <a:p>
            <a:pPr marL="685800" lvl="1" indent="-228600">
              <a:lnSpc>
                <a:spcPct val="120000"/>
              </a:lnSpc>
              <a:spcBef>
                <a:spcPts val="500"/>
              </a:spcBef>
            </a:pPr>
            <a:r>
              <a:rPr lang="zh-CN" altLang="en-US" sz="2500" dirty="0" err="1">
                <a:ea typeface="SimHei" panose="02010609060101010101" pitchFamily="49" charset="-122"/>
                <a:cs typeface="Times New Roman" panose="02020603050405020304" pitchFamily="18" charset="0"/>
                <a:sym typeface="+mn-ea"/>
              </a:rPr>
              <a:t>失效节点重启计算实例</a:t>
            </a:r>
          </a:p>
          <a:p>
            <a:pPr marL="685800" lvl="1" indent="-228600">
              <a:lnSpc>
                <a:spcPct val="120000"/>
              </a:lnSpc>
              <a:spcBef>
                <a:spcPts val="500"/>
              </a:spcBef>
            </a:pPr>
            <a:r>
              <a:rPr lang="zh-CN" altLang="en-US" sz="2500" dirty="0" err="1">
                <a:ea typeface="SimHei" panose="02010609060101010101" pitchFamily="49" charset="-122"/>
                <a:cs typeface="Times New Roman" panose="02020603050405020304" pitchFamily="18" charset="0"/>
                <a:sym typeface="+mn-ea"/>
              </a:rPr>
              <a:t>重启的实例根据失效前最后一次可靠存储的记录恢复计算状态</a:t>
            </a:r>
          </a:p>
          <a:p>
            <a:pPr marL="685800" lvl="1" indent="-228600">
              <a:lnSpc>
                <a:spcPct val="120000"/>
              </a:lnSpc>
              <a:spcBef>
                <a:spcPts val="500"/>
              </a:spcBef>
            </a:pPr>
            <a:r>
              <a:rPr lang="zh-CN" altLang="en-US" sz="2500" dirty="0" err="1">
                <a:ea typeface="SimHei" panose="02010609060101010101" pitchFamily="49" charset="-122"/>
                <a:cs typeface="Times New Roman" panose="02020603050405020304" pitchFamily="18" charset="0"/>
                <a:sym typeface="+mn-ea"/>
              </a:rPr>
              <a:t>通知上游实例进行数据重发</a:t>
            </a:r>
          </a:p>
          <a:p>
            <a:pPr marL="685800" lvl="1" indent="-228600">
              <a:lnSpc>
                <a:spcPct val="120000"/>
              </a:lnSpc>
              <a:spcBef>
                <a:spcPts val="500"/>
              </a:spcBef>
            </a:pPr>
            <a:r>
              <a:rPr lang="zh-CN" altLang="en-US" sz="2500" dirty="0" err="1">
                <a:ea typeface="SimHei" panose="02010609060101010101" pitchFamily="49" charset="-122"/>
                <a:cs typeface="Times New Roman" panose="02020603050405020304" pitchFamily="18" charset="0"/>
                <a:sym typeface="+mn-ea"/>
              </a:rPr>
              <a:t>重启的实例从接收到最后一次可靠存储的记录中对应</a:t>
            </a:r>
            <a:r>
              <a:rPr lang="en-US" altLang="zh-CN" sz="2500" dirty="0" err="1">
                <a:ea typeface="SimHei" panose="02010609060101010101" pitchFamily="49" charset="-122"/>
                <a:cs typeface="Times New Roman" panose="02020603050405020304" pitchFamily="18" charset="0"/>
                <a:sym typeface="+mn-ea"/>
              </a:rPr>
              <a:t>ID</a:t>
            </a:r>
            <a:r>
              <a:rPr lang="zh-CN" altLang="en-US" sz="2500" dirty="0" err="1">
                <a:ea typeface="SimHei" panose="02010609060101010101" pitchFamily="49" charset="-122"/>
                <a:cs typeface="Times New Roman" panose="02020603050405020304" pitchFamily="18" charset="0"/>
                <a:sym typeface="+mn-ea"/>
              </a:rPr>
              <a:t>的数据元组后开始重新计算</a:t>
            </a:r>
          </a:p>
          <a:p>
            <a:pPr marL="685800" lvl="1" indent="-228600">
              <a:lnSpc>
                <a:spcPct val="120000"/>
              </a:lnSpc>
              <a:spcBef>
                <a:spcPts val="500"/>
              </a:spcBef>
            </a:pPr>
            <a:r>
              <a:rPr lang="zh-CN" altLang="en-US" sz="2500" dirty="0">
                <a:ea typeface="SimHei" panose="02010609060101010101" pitchFamily="49" charset="-122"/>
                <a:cs typeface="Times New Roman" panose="02020603050405020304" pitchFamily="18" charset="0"/>
                <a:sym typeface="+mn-ea"/>
              </a:rPr>
              <a:t>下游实例根据记录选择性的过滤部分重发数据，或重新计算</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69A1C-5BB6-1C44-8BA6-0F7331547AF9}"/>
              </a:ext>
            </a:extLst>
          </p:cNvPr>
          <p:cNvSpPr>
            <a:spLocks noGrp="1"/>
          </p:cNvSpPr>
          <p:nvPr>
            <p:ph type="title"/>
          </p:nvPr>
        </p:nvSpPr>
        <p:spPr/>
        <p:txBody>
          <a:bodyPr/>
          <a:lstStyle/>
          <a:p>
            <a:r>
              <a:rPr lang="zh-CN" altLang="zh-CN" sz="4800" b="1" dirty="0">
                <a:solidFill>
                  <a:srgbClr val="1723FF"/>
                </a:solidFill>
              </a:rPr>
              <a:t>流处理系统的其他难点</a:t>
            </a:r>
            <a:endParaRPr kumimoji="1" lang="zh-CN" altLang="en-US" sz="4800" b="1" dirty="0">
              <a:solidFill>
                <a:srgbClr val="1723FF"/>
              </a:solidFill>
            </a:endParaRPr>
          </a:p>
        </p:txBody>
      </p:sp>
      <p:sp>
        <p:nvSpPr>
          <p:cNvPr id="166" name="Shape 16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sp>
        <p:nvSpPr>
          <p:cNvPr id="176" name="Shape 176"/>
          <p:cNvSpPr>
            <a:spLocks noGrp="1"/>
          </p:cNvSpPr>
          <p:nvPr>
            <p:ph idx="1"/>
          </p:nvPr>
        </p:nvSpPr>
        <p:spPr>
          <a:xfrm>
            <a:off x="19878" y="1086812"/>
            <a:ext cx="9124122" cy="5771187"/>
          </a:xfrm>
          <a:prstGeom prst="rect">
            <a:avLst/>
          </a:prstGeom>
        </p:spPr>
        <p:txBody>
          <a:bodyPr>
            <a:normAutofit fontScale="82500" lnSpcReduction="20000"/>
          </a:bodyPr>
          <a:lstStyle/>
          <a:p>
            <a:pPr>
              <a:lnSpc>
                <a:spcPct val="120000"/>
              </a:lnSpc>
              <a:defRPr sz="3200"/>
            </a:pPr>
            <a:r>
              <a:rPr lang="zh-CN" sz="3400" dirty="0">
                <a:latin typeface="SimHei" panose="02010609060101010101" pitchFamily="49" charset="-122"/>
                <a:ea typeface="SimHei" panose="02010609060101010101" pitchFamily="49" charset="-122"/>
                <a:cs typeface="Times New Roman" panose="02020603050405020304" pitchFamily="18" charset="0"/>
                <a:sym typeface="+mn-ea"/>
              </a:rPr>
              <a:t>自适应并行度调整</a:t>
            </a:r>
            <a:endParaRPr lang="zh-CN" sz="3400" dirty="0">
              <a:latin typeface="SimHei" panose="02010609060101010101" pitchFamily="49" charset="-122"/>
              <a:ea typeface="SimHei" panose="02010609060101010101" pitchFamily="49" charset="-122"/>
              <a:cs typeface="Times New Roman" panose="02020603050405020304" pitchFamily="18" charset="0"/>
            </a:endParaRPr>
          </a:p>
          <a:p>
            <a:pPr marL="685800" lvl="1" indent="-228600">
              <a:lnSpc>
                <a:spcPct val="120000"/>
              </a:lnSpc>
              <a:spcBef>
                <a:spcPts val="500"/>
              </a:spcBef>
            </a:pPr>
            <a:r>
              <a:rPr lang="zh-CN" altLang="en-US" sz="2900" dirty="0" err="1">
                <a:latin typeface="SimHei" panose="02010609060101010101" pitchFamily="49" charset="-122"/>
                <a:ea typeface="SimHei" panose="02010609060101010101" pitchFamily="49" charset="-122"/>
                <a:cs typeface="Times New Roman" panose="02020603050405020304" pitchFamily="18" charset="0"/>
                <a:sym typeface="+mn-ea"/>
              </a:rPr>
              <a:t>流数据的到来速率高动态变化，设定过低的并行度无法对高峰值的流数据即时处理，过高的并行度则在闲时造成过多资源浪费</a:t>
            </a:r>
          </a:p>
          <a:p>
            <a:pPr marL="685800" lvl="1" indent="-228600">
              <a:lnSpc>
                <a:spcPct val="120000"/>
              </a:lnSpc>
              <a:spcBef>
                <a:spcPts val="500"/>
              </a:spcBef>
            </a:pPr>
            <a:r>
              <a:rPr lang="zh-CN" altLang="en-US" sz="2900" dirty="0" err="1">
                <a:latin typeface="SimHei" panose="02010609060101010101" pitchFamily="49" charset="-122"/>
                <a:ea typeface="SimHei" panose="02010609060101010101" pitchFamily="49" charset="-122"/>
                <a:cs typeface="Times New Roman" panose="02020603050405020304" pitchFamily="18" charset="0"/>
                <a:sym typeface="+mn-ea"/>
              </a:rPr>
              <a:t>现有分布式流处理系统增加或减少并行度时普遍采用实例全部暂停</a:t>
            </a:r>
            <a:r>
              <a:rPr lang="en-US" altLang="zh-CN" sz="2900" dirty="0" err="1">
                <a:latin typeface="SimHei" panose="02010609060101010101" pitchFamily="49" charset="-122"/>
                <a:ea typeface="SimHei" panose="02010609060101010101" pitchFamily="49" charset="-122"/>
                <a:cs typeface="Times New Roman" panose="02020603050405020304" pitchFamily="18" charset="0"/>
                <a:sym typeface="+mn-ea"/>
              </a:rPr>
              <a:t>—</a:t>
            </a:r>
            <a:r>
              <a:rPr lang="zh-CN" altLang="en-US" sz="2900" dirty="0">
                <a:latin typeface="SimHei" panose="02010609060101010101" pitchFamily="49" charset="-122"/>
                <a:ea typeface="SimHei" panose="02010609060101010101" pitchFamily="49" charset="-122"/>
                <a:cs typeface="Times New Roman" panose="02020603050405020304" pitchFamily="18" charset="0"/>
                <a:sym typeface="+mn-ea"/>
              </a:rPr>
              <a:t>重启的方式，造成极大的性能波动和高延时</a:t>
            </a:r>
            <a:endParaRPr lang="zh-CN" altLang="en-US" sz="2900" b="1" dirty="0">
              <a:latin typeface="SimHei" panose="02010609060101010101" pitchFamily="49" charset="-122"/>
              <a:ea typeface="SimHei" panose="02010609060101010101" pitchFamily="49" charset="-122"/>
              <a:cs typeface="Times New Roman" panose="02020603050405020304" pitchFamily="18" charset="0"/>
              <a:sym typeface="+mn-ea"/>
            </a:endParaRPr>
          </a:p>
          <a:p>
            <a:pPr>
              <a:lnSpc>
                <a:spcPct val="120000"/>
              </a:lnSpc>
              <a:defRPr sz="3200"/>
            </a:pPr>
            <a:r>
              <a:rPr lang="zh-CN" sz="3400" dirty="0">
                <a:latin typeface="SimHei" panose="02010609060101010101" pitchFamily="49" charset="-122"/>
                <a:ea typeface="SimHei" panose="02010609060101010101" pitchFamily="49" charset="-122"/>
                <a:cs typeface="Times New Roman" panose="02020603050405020304" pitchFamily="18" charset="0"/>
              </a:rPr>
              <a:t>数据时序性保证</a:t>
            </a:r>
          </a:p>
          <a:p>
            <a:pPr marL="685800" lvl="1" indent="-228600">
              <a:lnSpc>
                <a:spcPct val="120000"/>
              </a:lnSpc>
              <a:spcBef>
                <a:spcPts val="500"/>
              </a:spcBef>
            </a:pPr>
            <a:r>
              <a:rPr lang="zh-CN" altLang="en-US" sz="3100" dirty="0" err="1">
                <a:latin typeface="SimHei" panose="02010609060101010101" pitchFamily="49" charset="-122"/>
                <a:ea typeface="SimHei" panose="02010609060101010101" pitchFamily="49" charset="-122"/>
                <a:cs typeface="Times New Roman" panose="02020603050405020304" pitchFamily="18" charset="0"/>
                <a:sym typeface="+mn-ea"/>
              </a:rPr>
              <a:t>部分应用需要考虑数据发生的先后时序关系问题，如网约车派单、市场交易、复杂事件处理等</a:t>
            </a:r>
          </a:p>
          <a:p>
            <a:pPr marL="685800" lvl="1" indent="-228600">
              <a:lnSpc>
                <a:spcPct val="120000"/>
              </a:lnSpc>
              <a:spcBef>
                <a:spcPts val="500"/>
              </a:spcBef>
            </a:pPr>
            <a:r>
              <a:rPr lang="zh-CN" altLang="en-US" sz="3100" dirty="0" err="1">
                <a:latin typeface="SimHei" panose="02010609060101010101" pitchFamily="49" charset="-122"/>
                <a:ea typeface="SimHei" panose="02010609060101010101" pitchFamily="49" charset="-122"/>
                <a:cs typeface="Times New Roman" panose="02020603050405020304" pitchFamily="18" charset="0"/>
                <a:sym typeface="+mn-ea"/>
              </a:rPr>
              <a:t>分布式流处理系统中因为网络延时、失效重发、多数据流流速不一等原因可能造成数据的严重乱序</a:t>
            </a:r>
          </a:p>
          <a:p>
            <a:pPr marL="685800" lvl="1" indent="-228600">
              <a:lnSpc>
                <a:spcPct val="120000"/>
              </a:lnSpc>
              <a:spcBef>
                <a:spcPts val="500"/>
              </a:spcBef>
            </a:pPr>
            <a:r>
              <a:rPr lang="zh-CN" altLang="en-US" sz="3100" dirty="0">
                <a:latin typeface="SimHei" panose="02010609060101010101" pitchFamily="49" charset="-122"/>
                <a:ea typeface="SimHei" panose="02010609060101010101" pitchFamily="49" charset="-122"/>
                <a:cs typeface="Times New Roman" panose="02020603050405020304" pitchFamily="18" charset="0"/>
                <a:sym typeface="+mn-ea"/>
              </a:rPr>
              <a:t>基于滑动时间窗口对数据缓存和排序可部分解决数据的乱序问题</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AB45C3D-F3C5-BB4F-8197-BA3469D25639}"/>
              </a:ext>
            </a:extLst>
          </p:cNvPr>
          <p:cNvSpPr>
            <a:spLocks noGrp="1"/>
          </p:cNvSpPr>
          <p:nvPr>
            <p:ph type="title"/>
          </p:nvPr>
        </p:nvSpPr>
        <p:spPr/>
        <p:txBody>
          <a:bodyPr/>
          <a:lstStyle/>
          <a:p>
            <a:r>
              <a:rPr lang="zh-CN" altLang="en-US" sz="4800" b="1" dirty="0">
                <a:solidFill>
                  <a:srgbClr val="1723FF"/>
                </a:solidFill>
              </a:rPr>
              <a:t>目录</a:t>
            </a:r>
            <a:endParaRPr kumimoji="1" lang="zh-CN" altLang="en-US" sz="4800" b="1" dirty="0">
              <a:solidFill>
                <a:srgbClr val="1723FF"/>
              </a:solidFill>
            </a:endParaRPr>
          </a:p>
        </p:txBody>
      </p:sp>
      <p:sp>
        <p:nvSpPr>
          <p:cNvPr id="112" name="Shape 112"/>
          <p:cNvSpPr>
            <a:spLocks noGrp="1"/>
          </p:cNvSpPr>
          <p:nvPr>
            <p:ph idx="1"/>
          </p:nvPr>
        </p:nvSpPr>
        <p:spPr>
          <a:prstGeom prst="rect">
            <a:avLst/>
          </a:prstGeom>
        </p:spPr>
        <p:txBody>
          <a:bodyPr/>
          <a:lstStyle/>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流数据和流处理简介</a:t>
            </a: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流处理基本技术</a:t>
            </a:r>
            <a:endParaRPr lang="en-US" altLang="zh-CN" dirty="0">
              <a:latin typeface="SimHei" panose="02010609060101010101" pitchFamily="49" charset="-122"/>
              <a:ea typeface="SimHei" panose="02010609060101010101" pitchFamily="49" charset="-122"/>
              <a:sym typeface="Helvetica"/>
            </a:endParaRP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分布式流处理系统和优化技术</a:t>
            </a: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solidFill>
                  <a:srgbClr val="FF0000"/>
                </a:solidFill>
                <a:latin typeface="SimHei" panose="02010609060101010101" pitchFamily="49" charset="-122"/>
                <a:ea typeface="SimHei" panose="02010609060101010101" pitchFamily="49" charset="-122"/>
                <a:sym typeface="Helvetica"/>
              </a:rPr>
              <a:t>代表性分布式流处理系统</a:t>
            </a:r>
          </a:p>
        </p:txBody>
      </p:sp>
    </p:spTree>
    <p:extLst>
      <p:ext uri="{BB962C8B-B14F-4D97-AF65-F5344CB8AC3E}">
        <p14:creationId xmlns:p14="http://schemas.microsoft.com/office/powerpoint/2010/main" val="3718039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5F7E88-7123-1A42-95DB-AA0BC81DD3DC}"/>
              </a:ext>
            </a:extLst>
          </p:cNvPr>
          <p:cNvSpPr>
            <a:spLocks noGrp="1"/>
          </p:cNvSpPr>
          <p:nvPr>
            <p:ph type="title"/>
          </p:nvPr>
        </p:nvSpPr>
        <p:spPr>
          <a:xfrm>
            <a:off x="0" y="26120"/>
            <a:ext cx="9144000" cy="1066700"/>
          </a:xfrm>
        </p:spPr>
        <p:txBody>
          <a:bodyPr/>
          <a:lstStyle/>
          <a:p>
            <a:r>
              <a:rPr lang="zh-CN" altLang="en-US" sz="4800" b="1" dirty="0">
                <a:solidFill>
                  <a:srgbClr val="1723FF"/>
                </a:solidFill>
              </a:rPr>
              <a:t>分布式流处理系统开源生态</a:t>
            </a:r>
            <a:endParaRPr kumimoji="1" lang="zh-CN" altLang="en-US" sz="4800" b="1" dirty="0">
              <a:solidFill>
                <a:srgbClr val="1723FF"/>
              </a:solidFill>
            </a:endParaRPr>
          </a:p>
        </p:txBody>
      </p:sp>
      <p:grpSp>
        <p:nvGrpSpPr>
          <p:cNvPr id="10" name="组合 9"/>
          <p:cNvGrpSpPr/>
          <p:nvPr/>
        </p:nvGrpSpPr>
        <p:grpSpPr>
          <a:xfrm>
            <a:off x="367665" y="1409700"/>
            <a:ext cx="8571865" cy="5105400"/>
            <a:chOff x="354965" y="1549400"/>
            <a:chExt cx="8571865" cy="4635500"/>
          </a:xfrm>
          <a:solidFill>
            <a:schemeClr val="bg1"/>
          </a:solidFill>
        </p:grpSpPr>
        <p:pic>
          <p:nvPicPr>
            <p:cNvPr id="11" name="图片 10"/>
            <p:cNvPicPr>
              <a:picLocks noChangeAspect="1"/>
            </p:cNvPicPr>
            <p:nvPr/>
          </p:nvPicPr>
          <p:blipFill>
            <a:blip r:embed="rId2" cstate="print"/>
            <a:stretch>
              <a:fillRect/>
            </a:stretch>
          </p:blipFill>
          <p:spPr>
            <a:xfrm>
              <a:off x="354965" y="1549400"/>
              <a:ext cx="8571865" cy="4635500"/>
            </a:xfrm>
            <a:prstGeom prst="rect">
              <a:avLst/>
            </a:prstGeom>
            <a:grpFill/>
          </p:spPr>
        </p:pic>
        <p:pic>
          <p:nvPicPr>
            <p:cNvPr id="13" name="图片 12"/>
            <p:cNvPicPr/>
            <p:nvPr/>
          </p:nvPicPr>
          <p:blipFill>
            <a:blip r:embed="rId3" cstate="print"/>
            <a:stretch>
              <a:fillRect/>
            </a:stretch>
          </p:blipFill>
          <p:spPr>
            <a:xfrm>
              <a:off x="3633746" y="3413098"/>
              <a:ext cx="850789" cy="180892"/>
            </a:xfrm>
            <a:prstGeom prst="rect">
              <a:avLst/>
            </a:prstGeom>
            <a:grpFill/>
          </p:spPr>
        </p:pic>
      </p:gr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47AA05F-2FD8-394B-AE2A-DBE21890BD0A}"/>
              </a:ext>
            </a:extLst>
          </p:cNvPr>
          <p:cNvSpPr>
            <a:spLocks noGrp="1"/>
          </p:cNvSpPr>
          <p:nvPr>
            <p:ph type="title"/>
          </p:nvPr>
        </p:nvSpPr>
        <p:spPr/>
        <p:txBody>
          <a:bodyPr/>
          <a:lstStyle/>
          <a:p>
            <a:r>
              <a:rPr lang="zh-CN" altLang="en-US" sz="4800" b="1" dirty="0">
                <a:solidFill>
                  <a:srgbClr val="1723FF"/>
                </a:solidFill>
                <a:latin typeface="黑体" panose="02010609060101010101" charset="-122"/>
                <a:ea typeface="黑体" panose="02010609060101010101" charset="-122"/>
                <a:cs typeface="黑体" panose="02010609060101010101" charset="-122"/>
              </a:rPr>
              <a:t>流处理系统发展</a:t>
            </a:r>
            <a:endParaRPr kumimoji="1" lang="zh-CN" altLang="en-US" sz="4800" b="1" dirty="0">
              <a:solidFill>
                <a:srgbClr val="1723FF"/>
              </a:solidFill>
            </a:endParaRPr>
          </a:p>
        </p:txBody>
      </p:sp>
      <p:sp>
        <p:nvSpPr>
          <p:cNvPr id="5" name="Freeform 3"/>
          <p:cNvSpPr/>
          <p:nvPr/>
        </p:nvSpPr>
        <p:spPr>
          <a:xfrm>
            <a:off x="2280157" y="1976120"/>
            <a:ext cx="50800" cy="3193795"/>
          </a:xfrm>
          <a:custGeom>
            <a:avLst/>
            <a:gdLst>
              <a:gd name="connsiteX0" fmla="*/ 12700 w 50800"/>
              <a:gd name="connsiteY0" fmla="*/ 12700 h 3193795"/>
              <a:gd name="connsiteX1" fmla="*/ 12700 w 50800"/>
              <a:gd name="connsiteY1" fmla="*/ 3181095 h 3193795"/>
            </a:gdLst>
            <a:ahLst/>
            <a:cxnLst>
              <a:cxn ang="0">
                <a:pos x="connsiteX0" y="connsiteY0"/>
              </a:cxn>
              <a:cxn ang="1">
                <a:pos x="connsiteX1" y="connsiteY1"/>
              </a:cxn>
            </a:cxnLst>
            <a:rect l="l" t="t" r="r" b="b"/>
            <a:pathLst>
              <a:path w="50800" h="3193795">
                <a:moveTo>
                  <a:pt x="12700" y="12700"/>
                </a:moveTo>
                <a:lnTo>
                  <a:pt x="12700" y="3181095"/>
                </a:lnTo>
              </a:path>
            </a:pathLst>
          </a:custGeom>
          <a:ln w="25400">
            <a:solidFill>
              <a:srgbClr val="DFC0C0">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6" name="Freeform 3"/>
          <p:cNvSpPr/>
          <p:nvPr/>
        </p:nvSpPr>
        <p:spPr>
          <a:xfrm>
            <a:off x="5855461" y="1976120"/>
            <a:ext cx="50800" cy="3193795"/>
          </a:xfrm>
          <a:custGeom>
            <a:avLst/>
            <a:gdLst>
              <a:gd name="connsiteX0" fmla="*/ 12700 w 50800"/>
              <a:gd name="connsiteY0" fmla="*/ 12700 h 3193795"/>
              <a:gd name="connsiteX1" fmla="*/ 12700 w 50800"/>
              <a:gd name="connsiteY1" fmla="*/ 3181095 h 3193795"/>
            </a:gdLst>
            <a:ahLst/>
            <a:cxnLst>
              <a:cxn ang="0">
                <a:pos x="connsiteX0" y="connsiteY0"/>
              </a:cxn>
              <a:cxn ang="1">
                <a:pos x="connsiteX1" y="connsiteY1"/>
              </a:cxn>
            </a:cxnLst>
            <a:rect l="l" t="t" r="r" b="b"/>
            <a:pathLst>
              <a:path w="50800" h="3193795">
                <a:moveTo>
                  <a:pt x="12700" y="12700"/>
                </a:moveTo>
                <a:lnTo>
                  <a:pt x="12700" y="3181095"/>
                </a:lnTo>
              </a:path>
            </a:pathLst>
          </a:custGeom>
          <a:ln w="25400">
            <a:solidFill>
              <a:srgbClr val="DFC0C0">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7" name="Freeform 3"/>
          <p:cNvSpPr/>
          <p:nvPr/>
        </p:nvSpPr>
        <p:spPr>
          <a:xfrm>
            <a:off x="3989578" y="3278632"/>
            <a:ext cx="516763" cy="444754"/>
          </a:xfrm>
          <a:custGeom>
            <a:avLst/>
            <a:gdLst>
              <a:gd name="connsiteX0" fmla="*/ 6350 w 516763"/>
              <a:gd name="connsiteY0" fmla="*/ 114427 h 444754"/>
              <a:gd name="connsiteX1" fmla="*/ 294385 w 516763"/>
              <a:gd name="connsiteY1" fmla="*/ 114427 h 444754"/>
              <a:gd name="connsiteX2" fmla="*/ 294385 w 516763"/>
              <a:gd name="connsiteY2" fmla="*/ 6350 h 444754"/>
              <a:gd name="connsiteX3" fmla="*/ 510412 w 516763"/>
              <a:gd name="connsiteY3" fmla="*/ 222377 h 444754"/>
              <a:gd name="connsiteX4" fmla="*/ 294385 w 516763"/>
              <a:gd name="connsiteY4" fmla="*/ 438403 h 444754"/>
              <a:gd name="connsiteX5" fmla="*/ 294385 w 516763"/>
              <a:gd name="connsiteY5" fmla="*/ 330327 h 444754"/>
              <a:gd name="connsiteX6" fmla="*/ 6350 w 516763"/>
              <a:gd name="connsiteY6" fmla="*/ 330327 h 444754"/>
              <a:gd name="connsiteX7" fmla="*/ 6350 w 516763"/>
              <a:gd name="connsiteY7" fmla="*/ 114427 h 4447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516763" h="444754">
                <a:moveTo>
                  <a:pt x="6350" y="114427"/>
                </a:moveTo>
                <a:lnTo>
                  <a:pt x="294385" y="114427"/>
                </a:lnTo>
                <a:lnTo>
                  <a:pt x="294385" y="6350"/>
                </a:lnTo>
                <a:lnTo>
                  <a:pt x="510412" y="222377"/>
                </a:lnTo>
                <a:lnTo>
                  <a:pt x="294385" y="438403"/>
                </a:lnTo>
                <a:lnTo>
                  <a:pt x="294385" y="330327"/>
                </a:lnTo>
                <a:lnTo>
                  <a:pt x="6350" y="330327"/>
                </a:lnTo>
                <a:lnTo>
                  <a:pt x="6350" y="114427"/>
                </a:lnTo>
              </a:path>
            </a:pathLst>
          </a:custGeom>
          <a:solidFill>
            <a:srgbClr val="000000">
              <a:alpha val="0"/>
            </a:srgbClr>
          </a:solidFill>
          <a:ln w="12700">
            <a:solidFill>
              <a:srgbClr val="982E2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8" name="Picture 3"/>
          <p:cNvPicPr>
            <a:picLocks noChangeAspect="1" noChangeArrowheads="1"/>
          </p:cNvPicPr>
          <p:nvPr/>
        </p:nvPicPr>
        <p:blipFill>
          <a:blip r:embed="rId2" cstate="print"/>
          <a:srcRect/>
          <a:stretch>
            <a:fillRect/>
          </a:stretch>
        </p:blipFill>
        <p:spPr bwMode="auto">
          <a:xfrm>
            <a:off x="342900" y="1828800"/>
            <a:ext cx="8496300" cy="3517900"/>
          </a:xfrm>
          <a:prstGeom prst="rect">
            <a:avLst/>
          </a:prstGeom>
          <a:noFill/>
        </p:spPr>
      </p:pic>
      <p:sp>
        <p:nvSpPr>
          <p:cNvPr id="10" name="TextBox 1"/>
          <p:cNvSpPr txBox="1"/>
          <p:nvPr/>
        </p:nvSpPr>
        <p:spPr>
          <a:xfrm>
            <a:off x="558800" y="3213100"/>
            <a:ext cx="1524000" cy="1549400"/>
          </a:xfrm>
          <a:prstGeom prst="rect">
            <a:avLst/>
          </a:prstGeom>
          <a:noFill/>
        </p:spPr>
        <p:txBody>
          <a:bodyPr wrap="none" lIns="0" tIns="0" rIns="0" rtlCol="0">
            <a:spAutoFit/>
          </a:bodyPr>
          <a:lstStyle/>
          <a:p>
            <a:pPr>
              <a:lnSpc>
                <a:spcPts val="2600"/>
              </a:lnSpc>
            </a:pPr>
            <a:r>
              <a:rPr lang="en-US" altLang="zh-CN" sz="2005" dirty="0">
                <a:solidFill>
                  <a:schemeClr val="tx1"/>
                </a:solidFill>
                <a:latin typeface="微软雅黑" panose="020B0503020204020204" charset="-122"/>
                <a:cs typeface="微软雅黑" panose="020B0503020204020204" charset="-122"/>
              </a:rPr>
              <a:t>实时数据库</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700"/>
              </a:lnSpc>
            </a:pPr>
            <a:r>
              <a:rPr lang="en-US" altLang="zh-CN" sz="2005" dirty="0">
                <a:solidFill>
                  <a:schemeClr val="tx1"/>
                </a:solidFill>
                <a:latin typeface="微软雅黑" panose="020B0503020204020204" charset="-122"/>
                <a:cs typeface="微软雅黑" panose="020B0503020204020204" charset="-122"/>
              </a:rPr>
              <a:t>主动数据库</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800"/>
              </a:lnSpc>
            </a:pPr>
            <a:r>
              <a:rPr lang="en-US" altLang="zh-CN" sz="2005" dirty="0">
                <a:solidFill>
                  <a:schemeClr val="tx1"/>
                </a:solidFill>
                <a:latin typeface="微软雅黑" panose="020B0503020204020204" charset="-122"/>
                <a:cs typeface="微软雅黑" panose="020B0503020204020204" charset="-122"/>
              </a:rPr>
              <a:t>信息过滤系统</a:t>
            </a:r>
          </a:p>
        </p:txBody>
      </p:sp>
      <p:sp>
        <p:nvSpPr>
          <p:cNvPr id="11" name="TextBox 1"/>
          <p:cNvSpPr txBox="1"/>
          <p:nvPr/>
        </p:nvSpPr>
        <p:spPr>
          <a:xfrm>
            <a:off x="774700" y="5308600"/>
            <a:ext cx="965200" cy="292100"/>
          </a:xfrm>
          <a:prstGeom prst="rect">
            <a:avLst/>
          </a:prstGeom>
          <a:noFill/>
        </p:spPr>
        <p:txBody>
          <a:bodyPr wrap="none" lIns="0" tIns="0" rIns="0" rtlCol="0">
            <a:spAutoFit/>
          </a:bodyPr>
          <a:lstStyle/>
          <a:p>
            <a:pPr>
              <a:lnSpc>
                <a:spcPts val="2300"/>
              </a:lnSpc>
            </a:pPr>
            <a:r>
              <a:rPr lang="en-US" altLang="zh-CN" sz="1800" b="1" dirty="0">
                <a:solidFill>
                  <a:schemeClr val="tx1"/>
                </a:solidFill>
                <a:latin typeface="微软雅黑" panose="020B0503020204020204" charset="-122"/>
                <a:cs typeface="微软雅黑" panose="020B0503020204020204" charset="-122"/>
              </a:rPr>
              <a:t>20世纪末</a:t>
            </a:r>
          </a:p>
        </p:txBody>
      </p:sp>
      <p:sp>
        <p:nvSpPr>
          <p:cNvPr id="12" name="TextBox 1"/>
          <p:cNvSpPr txBox="1"/>
          <p:nvPr/>
        </p:nvSpPr>
        <p:spPr>
          <a:xfrm>
            <a:off x="8255000" y="5321300"/>
            <a:ext cx="457200" cy="228600"/>
          </a:xfrm>
          <a:prstGeom prst="rect">
            <a:avLst/>
          </a:prstGeom>
          <a:noFill/>
        </p:spPr>
        <p:txBody>
          <a:bodyPr wrap="none" lIns="0" tIns="0" rIns="0" rtlCol="0">
            <a:spAutoFit/>
          </a:bodyPr>
          <a:lstStyle/>
          <a:p>
            <a:pPr>
              <a:lnSpc>
                <a:spcPts val="1800"/>
              </a:lnSpc>
            </a:pPr>
            <a:r>
              <a:rPr lang="en-US" altLang="zh-CN" sz="1800" dirty="0">
                <a:solidFill>
                  <a:schemeClr val="tx1"/>
                </a:solidFill>
                <a:latin typeface="Times New Roman" panose="02020603050405020304" pitchFamily="18" charset="0"/>
                <a:cs typeface="Times New Roman" panose="02020603050405020304" pitchFamily="18" charset="0"/>
              </a:rPr>
              <a:t>时间</a:t>
            </a:r>
          </a:p>
        </p:txBody>
      </p:sp>
      <p:sp>
        <p:nvSpPr>
          <p:cNvPr id="13" name="TextBox 1"/>
          <p:cNvSpPr txBox="1"/>
          <p:nvPr/>
        </p:nvSpPr>
        <p:spPr>
          <a:xfrm>
            <a:off x="3581400" y="5334000"/>
            <a:ext cx="965200" cy="292100"/>
          </a:xfrm>
          <a:prstGeom prst="rect">
            <a:avLst/>
          </a:prstGeom>
          <a:noFill/>
        </p:spPr>
        <p:txBody>
          <a:bodyPr wrap="none" lIns="0" tIns="0" rIns="0" rtlCol="0">
            <a:spAutoFit/>
          </a:bodyPr>
          <a:lstStyle/>
          <a:p>
            <a:pPr>
              <a:lnSpc>
                <a:spcPts val="2300"/>
              </a:lnSpc>
            </a:pPr>
            <a:r>
              <a:rPr lang="en-US" altLang="zh-CN" sz="1800" b="1" dirty="0">
                <a:solidFill>
                  <a:schemeClr val="tx1"/>
                </a:solidFill>
                <a:latin typeface="微软雅黑" panose="020B0503020204020204" charset="-122"/>
                <a:cs typeface="微软雅黑" panose="020B0503020204020204" charset="-122"/>
              </a:rPr>
              <a:t>21世纪初</a:t>
            </a:r>
          </a:p>
        </p:txBody>
      </p:sp>
      <p:sp>
        <p:nvSpPr>
          <p:cNvPr id="14" name="TextBox 1"/>
          <p:cNvSpPr txBox="1"/>
          <p:nvPr/>
        </p:nvSpPr>
        <p:spPr>
          <a:xfrm>
            <a:off x="2501900" y="2057400"/>
            <a:ext cx="1778000" cy="3073400"/>
          </a:xfrm>
          <a:prstGeom prst="rect">
            <a:avLst/>
          </a:prstGeom>
          <a:noFill/>
        </p:spPr>
        <p:txBody>
          <a:bodyPr wrap="none" lIns="0" tIns="0" rIns="0" rtlCol="0">
            <a:spAutoFit/>
          </a:bodyPr>
          <a:lstStyle/>
          <a:p>
            <a:pPr>
              <a:lnSpc>
                <a:spcPts val="2600"/>
              </a:lnSpc>
            </a:pPr>
            <a:r>
              <a:rPr lang="en-US" altLang="zh-CN" sz="2005" b="1" dirty="0">
                <a:solidFill>
                  <a:schemeClr val="tx1"/>
                </a:solidFill>
                <a:latin typeface="微软雅黑" panose="020B0503020204020204" charset="-122"/>
                <a:cs typeface="微软雅黑" panose="020B0503020204020204" charset="-122"/>
              </a:rPr>
              <a:t>数据流管理系统</a:t>
            </a:r>
          </a:p>
          <a:p>
            <a:pPr>
              <a:lnSpc>
                <a:spcPts val="1000"/>
              </a:lnSpc>
            </a:pPr>
            <a:endParaRPr lang="en-US" altLang="zh-CN" sz="2005" b="1" dirty="0">
              <a:solidFill>
                <a:schemeClr val="tx1"/>
              </a:solidFill>
              <a:latin typeface="微软雅黑" panose="020B0503020204020204" charset="-122"/>
              <a:cs typeface="微软雅黑" panose="020B0503020204020204" charset="-122"/>
            </a:endParaRPr>
          </a:p>
          <a:p>
            <a:pPr>
              <a:lnSpc>
                <a:spcPts val="1000"/>
              </a:lnSpc>
            </a:pPr>
            <a:endParaRPr lang="en-US" altLang="zh-CN" sz="2005" b="1" dirty="0">
              <a:solidFill>
                <a:schemeClr val="tx1"/>
              </a:solidFill>
              <a:latin typeface="微软雅黑" panose="020B0503020204020204" charset="-122"/>
              <a:cs typeface="微软雅黑" panose="020B0503020204020204" charset="-122"/>
            </a:endParaRPr>
          </a:p>
          <a:p>
            <a:pPr>
              <a:lnSpc>
                <a:spcPts val="2800"/>
              </a:lnSpc>
            </a:pPr>
            <a:r>
              <a:rPr lang="en-US" altLang="zh-CN" sz="2005" dirty="0">
                <a:solidFill>
                  <a:schemeClr val="tx1"/>
                </a:solidFill>
                <a:latin typeface="微软雅黑" panose="020B0503020204020204" charset="-122"/>
                <a:cs typeface="微软雅黑" panose="020B0503020204020204" charset="-122"/>
              </a:rPr>
              <a:t>Aurora</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700"/>
              </a:lnSpc>
            </a:pPr>
            <a:r>
              <a:rPr lang="en-US" altLang="zh-CN" sz="2005" dirty="0">
                <a:solidFill>
                  <a:schemeClr val="tx1"/>
                </a:solidFill>
                <a:latin typeface="微软雅黑" panose="020B0503020204020204" charset="-122"/>
                <a:cs typeface="微软雅黑" panose="020B0503020204020204" charset="-122"/>
              </a:rPr>
              <a:t>STREAM</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800"/>
              </a:lnSpc>
            </a:pPr>
            <a:r>
              <a:rPr lang="en-US" altLang="zh-CN" sz="2005" dirty="0">
                <a:solidFill>
                  <a:schemeClr val="tx1"/>
                </a:solidFill>
                <a:latin typeface="微软雅黑" panose="020B0503020204020204" charset="-122"/>
                <a:cs typeface="微软雅黑" panose="020B0503020204020204" charset="-122"/>
              </a:rPr>
              <a:t>TelegraphCQ</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700"/>
              </a:lnSpc>
            </a:pPr>
            <a:r>
              <a:rPr lang="en-US" altLang="zh-CN" sz="2005" dirty="0">
                <a:solidFill>
                  <a:schemeClr val="tx1"/>
                </a:solidFill>
                <a:latin typeface="微软雅黑" panose="020B0503020204020204" charset="-122"/>
                <a:cs typeface="微软雅黑" panose="020B0503020204020204" charset="-122"/>
              </a:rPr>
              <a:t>StreamBase</a:t>
            </a:r>
          </a:p>
          <a:p>
            <a:pPr>
              <a:lnSpc>
                <a:spcPts val="2400"/>
              </a:lnSpc>
            </a:pPr>
            <a:r>
              <a:rPr lang="en-US" altLang="zh-CN" sz="2005" dirty="0">
                <a:solidFill>
                  <a:schemeClr val="tx1"/>
                </a:solidFill>
                <a:latin typeface="微软雅黑" panose="020B0503020204020204" charset="-122"/>
                <a:cs typeface="微软雅黑" panose="020B0503020204020204" charset="-122"/>
              </a:rPr>
              <a:t>……</a:t>
            </a:r>
          </a:p>
        </p:txBody>
      </p:sp>
      <p:sp>
        <p:nvSpPr>
          <p:cNvPr id="15" name="TextBox 1"/>
          <p:cNvSpPr txBox="1"/>
          <p:nvPr/>
        </p:nvSpPr>
        <p:spPr>
          <a:xfrm>
            <a:off x="4660900" y="2044700"/>
            <a:ext cx="1016000" cy="2768600"/>
          </a:xfrm>
          <a:prstGeom prst="rect">
            <a:avLst/>
          </a:prstGeom>
          <a:noFill/>
        </p:spPr>
        <p:txBody>
          <a:bodyPr wrap="none" lIns="0" tIns="0" rIns="0" rtlCol="0">
            <a:spAutoFit/>
          </a:bodyPr>
          <a:lstStyle/>
          <a:p>
            <a:pPr>
              <a:lnSpc>
                <a:spcPts val="2600"/>
              </a:lnSpc>
            </a:pPr>
            <a:r>
              <a:rPr lang="en-US" altLang="zh-CN" sz="2005" b="1" dirty="0">
                <a:solidFill>
                  <a:schemeClr val="tx1"/>
                </a:solidFill>
                <a:latin typeface="微软雅黑" panose="020B0503020204020204" charset="-122"/>
                <a:cs typeface="微软雅黑" panose="020B0503020204020204" charset="-122"/>
              </a:rPr>
              <a:t>分布式化</a:t>
            </a:r>
          </a:p>
          <a:p>
            <a:pPr>
              <a:lnSpc>
                <a:spcPts val="1000"/>
              </a:lnSpc>
            </a:pPr>
            <a:endParaRPr lang="en-US" altLang="zh-CN" sz="2005" b="1" dirty="0">
              <a:solidFill>
                <a:schemeClr val="tx1"/>
              </a:solidFill>
              <a:latin typeface="微软雅黑" panose="020B0503020204020204" charset="-122"/>
              <a:cs typeface="微软雅黑" panose="020B0503020204020204" charset="-122"/>
            </a:endParaRPr>
          </a:p>
          <a:p>
            <a:pPr>
              <a:lnSpc>
                <a:spcPts val="1000"/>
              </a:lnSpc>
            </a:pPr>
            <a:endParaRPr lang="en-US" altLang="zh-CN" sz="2005" b="1" dirty="0">
              <a:solidFill>
                <a:schemeClr val="tx1"/>
              </a:solidFill>
              <a:latin typeface="微软雅黑" panose="020B0503020204020204" charset="-122"/>
              <a:cs typeface="微软雅黑" panose="020B0503020204020204" charset="-122"/>
            </a:endParaRPr>
          </a:p>
          <a:p>
            <a:pPr>
              <a:lnSpc>
                <a:spcPts val="2700"/>
              </a:lnSpc>
            </a:pPr>
            <a:r>
              <a:rPr lang="en-US" altLang="zh-CN" sz="2005" dirty="0">
                <a:solidFill>
                  <a:schemeClr val="tx1"/>
                </a:solidFill>
                <a:latin typeface="微软雅黑" panose="020B0503020204020204" charset="-122"/>
                <a:cs typeface="微软雅黑" panose="020B0503020204020204" charset="-122"/>
              </a:rPr>
              <a:t>Medusa</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800"/>
              </a:lnSpc>
            </a:pPr>
            <a:r>
              <a:rPr lang="en-US" altLang="zh-CN" sz="2005" dirty="0">
                <a:solidFill>
                  <a:schemeClr val="tx1"/>
                </a:solidFill>
                <a:latin typeface="微软雅黑" panose="020B0503020204020204" charset="-122"/>
                <a:cs typeface="微软雅黑" panose="020B0503020204020204" charset="-122"/>
              </a:rPr>
              <a:t>Flux</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800"/>
              </a:lnSpc>
            </a:pPr>
            <a:r>
              <a:rPr lang="en-US" altLang="zh-CN" sz="2005" dirty="0">
                <a:solidFill>
                  <a:schemeClr val="tx1"/>
                </a:solidFill>
                <a:latin typeface="微软雅黑" panose="020B0503020204020204" charset="-122"/>
                <a:cs typeface="微软雅黑" panose="020B0503020204020204" charset="-122"/>
              </a:rPr>
              <a:t>Borealis</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800"/>
              </a:lnSpc>
            </a:pPr>
            <a:r>
              <a:rPr lang="en-US" altLang="zh-CN" sz="2005" dirty="0">
                <a:solidFill>
                  <a:schemeClr val="tx1"/>
                </a:solidFill>
                <a:latin typeface="微软雅黑" panose="020B0503020204020204" charset="-122"/>
                <a:cs typeface="微软雅黑" panose="020B0503020204020204" charset="-122"/>
              </a:rPr>
              <a:t>……</a:t>
            </a:r>
          </a:p>
        </p:txBody>
      </p:sp>
      <p:sp>
        <p:nvSpPr>
          <p:cNvPr id="16" name="TextBox 1"/>
          <p:cNvSpPr txBox="1"/>
          <p:nvPr/>
        </p:nvSpPr>
        <p:spPr>
          <a:xfrm>
            <a:off x="6527800" y="5334000"/>
            <a:ext cx="1244600" cy="292100"/>
          </a:xfrm>
          <a:prstGeom prst="rect">
            <a:avLst/>
          </a:prstGeom>
          <a:noFill/>
        </p:spPr>
        <p:txBody>
          <a:bodyPr wrap="none" lIns="0" tIns="0" rIns="0" rtlCol="0">
            <a:spAutoFit/>
          </a:bodyPr>
          <a:lstStyle/>
          <a:p>
            <a:pPr>
              <a:lnSpc>
                <a:spcPts val="2300"/>
              </a:lnSpc>
            </a:pPr>
            <a:r>
              <a:rPr lang="en-US" altLang="zh-CN" sz="1800" b="1" dirty="0">
                <a:solidFill>
                  <a:schemeClr val="tx1"/>
                </a:solidFill>
                <a:latin typeface="微软雅黑" panose="020B0503020204020204" charset="-122"/>
                <a:cs typeface="微软雅黑" panose="020B0503020204020204" charset="-122"/>
              </a:rPr>
              <a:t>2010年至今</a:t>
            </a:r>
          </a:p>
        </p:txBody>
      </p:sp>
      <p:sp>
        <p:nvSpPr>
          <p:cNvPr id="17" name="TextBox 1"/>
          <p:cNvSpPr txBox="1"/>
          <p:nvPr/>
        </p:nvSpPr>
        <p:spPr>
          <a:xfrm>
            <a:off x="6172200" y="2032000"/>
            <a:ext cx="2032000" cy="2768600"/>
          </a:xfrm>
          <a:prstGeom prst="rect">
            <a:avLst/>
          </a:prstGeom>
          <a:noFill/>
        </p:spPr>
        <p:txBody>
          <a:bodyPr wrap="none" lIns="0" tIns="0" rIns="0" rtlCol="0">
            <a:spAutoFit/>
          </a:bodyPr>
          <a:lstStyle/>
          <a:p>
            <a:pPr>
              <a:lnSpc>
                <a:spcPts val="2600"/>
              </a:lnSpc>
            </a:pPr>
            <a:r>
              <a:rPr lang="en-US" altLang="zh-CN" sz="2005" b="1" dirty="0">
                <a:solidFill>
                  <a:schemeClr val="tx1"/>
                </a:solidFill>
                <a:latin typeface="微软雅黑" panose="020B0503020204020204" charset="-122"/>
                <a:cs typeface="微软雅黑" panose="020B0503020204020204" charset="-122"/>
              </a:rPr>
              <a:t>分布式流处理系统</a:t>
            </a:r>
          </a:p>
          <a:p>
            <a:pPr>
              <a:lnSpc>
                <a:spcPts val="1000"/>
              </a:lnSpc>
            </a:pPr>
            <a:endParaRPr lang="en-US" altLang="zh-CN" sz="2005" b="1" dirty="0">
              <a:solidFill>
                <a:schemeClr val="tx1"/>
              </a:solidFill>
              <a:latin typeface="微软雅黑" panose="020B0503020204020204" charset="-122"/>
              <a:cs typeface="微软雅黑" panose="020B0503020204020204" charset="-122"/>
            </a:endParaRPr>
          </a:p>
          <a:p>
            <a:pPr>
              <a:lnSpc>
                <a:spcPts val="1000"/>
              </a:lnSpc>
            </a:pPr>
            <a:endParaRPr lang="en-US" altLang="zh-CN" sz="2005" b="1" dirty="0">
              <a:solidFill>
                <a:schemeClr val="tx1"/>
              </a:solidFill>
              <a:latin typeface="微软雅黑" panose="020B0503020204020204" charset="-122"/>
              <a:cs typeface="微软雅黑" panose="020B0503020204020204" charset="-122"/>
            </a:endParaRPr>
          </a:p>
          <a:p>
            <a:pPr>
              <a:lnSpc>
                <a:spcPts val="2700"/>
              </a:lnSpc>
            </a:pPr>
            <a:r>
              <a:rPr lang="en-US" altLang="zh-CN" sz="2005" dirty="0">
                <a:solidFill>
                  <a:schemeClr val="tx1"/>
                </a:solidFill>
                <a:latin typeface="微软雅黑" panose="020B0503020204020204" charset="-122"/>
                <a:cs typeface="微软雅黑" panose="020B0503020204020204" charset="-122"/>
              </a:rPr>
              <a:t>S4</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800"/>
              </a:lnSpc>
            </a:pPr>
            <a:r>
              <a:rPr lang="en-US" altLang="zh-CN" sz="2005" dirty="0">
                <a:solidFill>
                  <a:schemeClr val="tx1"/>
                </a:solidFill>
                <a:latin typeface="微软雅黑" panose="020B0503020204020204" charset="-122"/>
                <a:cs typeface="微软雅黑" panose="020B0503020204020204" charset="-122"/>
              </a:rPr>
              <a:t>Storm</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700"/>
              </a:lnSpc>
            </a:pPr>
            <a:r>
              <a:rPr lang="en-US" altLang="zh-CN" sz="2005" dirty="0">
                <a:solidFill>
                  <a:schemeClr val="tx1"/>
                </a:solidFill>
                <a:latin typeface="微软雅黑" panose="020B0503020204020204" charset="-122"/>
                <a:cs typeface="微软雅黑" panose="020B0503020204020204" charset="-122"/>
              </a:rPr>
              <a:t>Samza</a:t>
            </a: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1000"/>
              </a:lnSpc>
            </a:pPr>
            <a:endParaRPr lang="en-US" altLang="zh-CN" sz="2005" dirty="0">
              <a:solidFill>
                <a:schemeClr val="tx1"/>
              </a:solidFill>
              <a:latin typeface="微软雅黑" panose="020B0503020204020204" charset="-122"/>
              <a:cs typeface="微软雅黑" panose="020B0503020204020204" charset="-122"/>
            </a:endParaRPr>
          </a:p>
          <a:p>
            <a:pPr>
              <a:lnSpc>
                <a:spcPts val="2800"/>
              </a:lnSpc>
            </a:pPr>
            <a:r>
              <a:rPr lang="en-US" altLang="zh-CN" sz="2005" dirty="0">
                <a:solidFill>
                  <a:schemeClr val="tx1"/>
                </a:solidFill>
                <a:latin typeface="微软雅黑" panose="020B0503020204020204" charset="-122"/>
                <a:cs typeface="微软雅黑" panose="020B0503020204020204" charset="-122"/>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1CCF5C-0141-FC48-A612-EE917C14BF1C}"/>
              </a:ext>
            </a:extLst>
          </p:cNvPr>
          <p:cNvSpPr>
            <a:spLocks noGrp="1"/>
          </p:cNvSpPr>
          <p:nvPr>
            <p:ph type="title"/>
          </p:nvPr>
        </p:nvSpPr>
        <p:spPr/>
        <p:txBody>
          <a:bodyPr/>
          <a:lstStyle/>
          <a:p>
            <a:r>
              <a:rPr lang="zh-CN" altLang="en-US" sz="4800" b="1" dirty="0">
                <a:solidFill>
                  <a:srgbClr val="1723FF"/>
                </a:solidFill>
                <a:ea typeface="SimHei" panose="02010609060101010101" pitchFamily="49" charset="-122"/>
                <a:cs typeface="Times New Roman" panose="02020603050405020304"/>
                <a:sym typeface="Times New Roman" panose="02020603050405020304"/>
              </a:rPr>
              <a:t>代表性系统 </a:t>
            </a:r>
            <a:r>
              <a:rPr lang="en-US" altLang="zh-CN" sz="4800" b="1" dirty="0">
                <a:solidFill>
                  <a:srgbClr val="1723FF"/>
                </a:solidFill>
                <a:ea typeface="SimHei" panose="02010609060101010101" pitchFamily="49" charset="-122"/>
                <a:cs typeface="Times New Roman" panose="02020603050405020304"/>
                <a:sym typeface="Times New Roman" panose="02020603050405020304"/>
              </a:rPr>
              <a:t>1</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a:t>
            </a:r>
            <a:r>
              <a:rPr lang="en" altLang="zh-CN" sz="4800" b="1" dirty="0">
                <a:solidFill>
                  <a:srgbClr val="1723FF"/>
                </a:solidFill>
                <a:ea typeface="SimHei" panose="02010609060101010101" pitchFamily="49" charset="-122"/>
                <a:cs typeface="Times New Roman" panose="02020603050405020304"/>
                <a:sym typeface="Times New Roman" panose="02020603050405020304"/>
              </a:rPr>
              <a:t>Apache Storm</a:t>
            </a:r>
            <a:endParaRPr kumimoji="1" lang="zh-CN" altLang="en-US" sz="4800" dirty="0">
              <a:solidFill>
                <a:srgbClr val="1723FF"/>
              </a:solidFill>
              <a:ea typeface="SimHei" panose="02010609060101010101" pitchFamily="49" charset="-122"/>
            </a:endParaRPr>
          </a:p>
        </p:txBody>
      </p:sp>
      <p:sp>
        <p:nvSpPr>
          <p:cNvPr id="199" name="Shape 199"/>
          <p:cNvSpPr/>
          <p:nvPr/>
        </p:nvSpPr>
        <p:spPr>
          <a:xfrm>
            <a:off x="96213" y="347089"/>
            <a:ext cx="8863229" cy="700405"/>
          </a:xfrm>
          <a:prstGeom prst="rect">
            <a:avLst/>
          </a:prstGeom>
          <a:ln w="12700">
            <a:miter lim="400000"/>
          </a:ln>
        </p:spPr>
        <p:txBody>
          <a:bodyPr lIns="45719" rIns="45719" anchor="ctr">
            <a:sp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200" name="image30.png" descr="C:\Users\zhang\AppData\Roaming\Tencent\Users\710724443\TIM\WinTemp\RichOle\EW35%(0VQKBKQJJM`4D`A{L.png"/>
          <p:cNvPicPr>
            <a:picLocks noChangeAspect="1"/>
          </p:cNvPicPr>
          <p:nvPr/>
        </p:nvPicPr>
        <p:blipFill>
          <a:blip r:embed="rId3" cstate="print"/>
          <a:stretch>
            <a:fillRect/>
          </a:stretch>
        </p:blipFill>
        <p:spPr>
          <a:xfrm>
            <a:off x="1174825" y="2033641"/>
            <a:ext cx="6886327" cy="4790905"/>
          </a:xfrm>
          <a:prstGeom prst="rect">
            <a:avLst/>
          </a:prstGeom>
          <a:ln w="12700">
            <a:miter lim="400000"/>
            <a:headEnd/>
            <a:tailEnd/>
          </a:ln>
        </p:spPr>
      </p:pic>
      <p:sp>
        <p:nvSpPr>
          <p:cNvPr id="6" name="Shape 141"/>
          <p:cNvSpPr>
            <a:spLocks noGrp="1"/>
          </p:cNvSpPr>
          <p:nvPr>
            <p:ph idx="1"/>
          </p:nvPr>
        </p:nvSpPr>
        <p:spPr>
          <a:prstGeom prst="rect">
            <a:avLst/>
          </a:prstGeom>
        </p:spPr>
        <p:txBody>
          <a:bodyPr/>
          <a:lstStyle/>
          <a:p>
            <a:pPr marL="0" indent="0">
              <a:lnSpc>
                <a:spcPct val="100000"/>
              </a:lnSpc>
              <a:buNone/>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sz="3200" dirty="0">
                <a:ea typeface="SimHei" panose="02010609060101010101" pitchFamily="49" charset="-122"/>
                <a:cs typeface="Times New Roman" panose="02020603050405020304" pitchFamily="18" charset="0"/>
                <a:sym typeface="Times New Roman" panose="02020603050405020304"/>
              </a:rPr>
              <a:t>Storm</a:t>
            </a:r>
            <a:r>
              <a:rPr lang="zh-CN" altLang="en-US" sz="3200" dirty="0">
                <a:ea typeface="SimHei" panose="02010609060101010101" pitchFamily="49" charset="-122"/>
                <a:cs typeface="Times New Roman" panose="02020603050405020304" pitchFamily="18" charset="0"/>
                <a:sym typeface="Times New Roman" panose="02020603050405020304"/>
              </a:rPr>
              <a:t>为</a:t>
            </a:r>
            <a:r>
              <a:rPr lang="en-US" altLang="zh-CN" sz="3200" dirty="0">
                <a:ea typeface="SimHei" panose="02010609060101010101" pitchFamily="49" charset="-122"/>
                <a:cs typeface="Times New Roman" panose="02020603050405020304" pitchFamily="18" charset="0"/>
                <a:sym typeface="Times New Roman" panose="02020603050405020304"/>
              </a:rPr>
              <a:t>Twitter</a:t>
            </a:r>
            <a:r>
              <a:rPr lang="zh-CN" altLang="en-US" sz="3200" dirty="0">
                <a:ea typeface="SimHei" panose="02010609060101010101" pitchFamily="49" charset="-122"/>
                <a:cs typeface="Times New Roman" panose="02020603050405020304" pitchFamily="18" charset="0"/>
                <a:sym typeface="Times New Roman" panose="02020603050405020304"/>
              </a:rPr>
              <a:t>公司开发的一种经典分布式流处理系统。</a:t>
            </a:r>
            <a:endParaRPr sz="2400" dirty="0">
              <a:ea typeface="SimHei" panose="02010609060101010101" pitchFamily="49" charset="-122"/>
              <a:cs typeface="Times New Roman" panose="02020603050405020304" pitchFamily="18" charset="0"/>
              <a:sym typeface="Helvetica"/>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B345B-3AFD-2A4F-8EAA-12EE581F08F9}"/>
              </a:ext>
            </a:extLst>
          </p:cNvPr>
          <p:cNvSpPr>
            <a:spLocks noGrp="1"/>
          </p:cNvSpPr>
          <p:nvPr>
            <p:ph type="title"/>
          </p:nvPr>
        </p:nvSpPr>
        <p:spPr/>
        <p:txBody>
          <a:bodyPr/>
          <a:lstStyle/>
          <a:p>
            <a:r>
              <a:rPr lang="en-US" altLang="zh-CN" sz="4800" b="1" dirty="0">
                <a:solidFill>
                  <a:srgbClr val="1723FF"/>
                </a:solidFill>
                <a:ea typeface="SimHei" panose="02010609060101010101" pitchFamily="49" charset="-122"/>
                <a:cs typeface="Times New Roman" panose="02020603050405020304"/>
                <a:sym typeface="Times New Roman" panose="02020603050405020304"/>
              </a:rPr>
              <a:t>Storm</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的应用模型</a:t>
            </a:r>
            <a:endParaRPr kumimoji="1" lang="zh-CN" altLang="en-US" sz="4800" dirty="0">
              <a:solidFill>
                <a:srgbClr val="1723FF"/>
              </a:solidFill>
              <a:ea typeface="SimHei" panose="02010609060101010101" pitchFamily="49" charset="-122"/>
            </a:endParaRPr>
          </a:p>
        </p:txBody>
      </p:sp>
      <p:sp>
        <p:nvSpPr>
          <p:cNvPr id="199" name="Shape 199"/>
          <p:cNvSpPr/>
          <p:nvPr/>
        </p:nvSpPr>
        <p:spPr>
          <a:xfrm>
            <a:off x="96213" y="347089"/>
            <a:ext cx="8863229" cy="700405"/>
          </a:xfrm>
          <a:prstGeom prst="rect">
            <a:avLst/>
          </a:prstGeom>
          <a:ln w="12700">
            <a:miter lim="400000"/>
          </a:ln>
        </p:spPr>
        <p:txBody>
          <a:bodyPr lIns="45719" rIns="45719" anchor="ctr">
            <a:sp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5" name="Shape 141"/>
          <p:cNvSpPr>
            <a:spLocks noGrp="1"/>
          </p:cNvSpPr>
          <p:nvPr>
            <p:ph idx="1"/>
          </p:nvPr>
        </p:nvSpPr>
        <p:spPr>
          <a:xfrm>
            <a:off x="19878" y="1086813"/>
            <a:ext cx="9124122" cy="2342187"/>
          </a:xfrm>
          <a:prstGeom prst="rect">
            <a:avLst/>
          </a:prstGeom>
        </p:spPr>
        <p:txBody>
          <a:bodyPr>
            <a:normAutofit/>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dirty="0">
                <a:ea typeface="SimHei" panose="02010609060101010101" pitchFamily="49" charset="-122"/>
                <a:cs typeface="Times New Roman" panose="02020603050405020304" pitchFamily="18" charset="0"/>
                <a:sym typeface="Times New Roman" panose="02020603050405020304"/>
              </a:rPr>
              <a:t>两类操作处理单元</a:t>
            </a:r>
            <a:endParaRPr lang="en-US" altLang="zh-CN" dirty="0">
              <a:ea typeface="SimHei" panose="02010609060101010101" pitchFamily="49" charset="-122"/>
              <a:cs typeface="Times New Roman" panose="02020603050405020304" pitchFamily="18" charset="0"/>
              <a:sym typeface="Times New Roman" panose="02020603050405020304"/>
            </a:endParaRPr>
          </a:p>
          <a:p>
            <a:pPr lvl="1">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dirty="0">
                <a:ea typeface="SimHei" panose="02010609060101010101" pitchFamily="49" charset="-122"/>
                <a:cs typeface="Times New Roman" panose="02020603050405020304" pitchFamily="18" charset="0"/>
                <a:sym typeface="Times New Roman" panose="02020603050405020304"/>
              </a:rPr>
              <a:t>Spout: </a:t>
            </a:r>
            <a:r>
              <a:rPr lang="zh-CN" altLang="en-US" dirty="0">
                <a:ea typeface="SimHei" panose="02010609060101010101" pitchFamily="49" charset="-122"/>
                <a:cs typeface="Times New Roman" panose="02020603050405020304" pitchFamily="18" charset="0"/>
                <a:sym typeface="Times New Roman" panose="02020603050405020304"/>
              </a:rPr>
              <a:t>从</a:t>
            </a:r>
            <a:r>
              <a:rPr lang="en-US" altLang="zh-CN" dirty="0">
                <a:ea typeface="SimHei" panose="02010609060101010101" pitchFamily="49" charset="-122"/>
                <a:cs typeface="Times New Roman" panose="02020603050405020304" pitchFamily="18" charset="0"/>
                <a:sym typeface="Times New Roman" panose="02020603050405020304"/>
              </a:rPr>
              <a:t>Kafka</a:t>
            </a:r>
            <a:r>
              <a:rPr lang="zh-CN" altLang="en-US" dirty="0">
                <a:ea typeface="SimHei" panose="02010609060101010101" pitchFamily="49" charset="-122"/>
                <a:cs typeface="Times New Roman" panose="02020603050405020304" pitchFamily="18" charset="0"/>
                <a:sym typeface="Times New Roman" panose="02020603050405020304"/>
              </a:rPr>
              <a:t>、</a:t>
            </a:r>
            <a:r>
              <a:rPr lang="en-US" altLang="zh-CN" dirty="0">
                <a:ea typeface="SimHei" panose="02010609060101010101" pitchFamily="49" charset="-122"/>
                <a:cs typeface="Times New Roman" panose="02020603050405020304" pitchFamily="18" charset="0"/>
                <a:sym typeface="Times New Roman" panose="02020603050405020304"/>
              </a:rPr>
              <a:t>HDFS</a:t>
            </a:r>
            <a:r>
              <a:rPr lang="zh-CN" altLang="en-US" dirty="0">
                <a:ea typeface="SimHei" panose="02010609060101010101" pitchFamily="49" charset="-122"/>
                <a:cs typeface="Times New Roman" panose="02020603050405020304" pitchFamily="18" charset="0"/>
                <a:sym typeface="Times New Roman" panose="02020603050405020304"/>
              </a:rPr>
              <a:t>等数据源读取数据并产生元组</a:t>
            </a:r>
            <a:endParaRPr lang="en-US" altLang="zh-CN" dirty="0">
              <a:ea typeface="SimHei" panose="02010609060101010101" pitchFamily="49" charset="-122"/>
              <a:cs typeface="Times New Roman" panose="02020603050405020304" pitchFamily="18" charset="0"/>
              <a:sym typeface="Times New Roman" panose="02020603050405020304"/>
            </a:endParaRPr>
          </a:p>
          <a:p>
            <a:pPr lvl="1">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dirty="0">
                <a:ea typeface="SimHei" panose="02010609060101010101" pitchFamily="49" charset="-122"/>
                <a:cs typeface="Times New Roman" panose="02020603050405020304" pitchFamily="18" charset="0"/>
                <a:sym typeface="Times New Roman" panose="02020603050405020304"/>
              </a:rPr>
              <a:t>Bolt: </a:t>
            </a:r>
            <a:r>
              <a:rPr lang="zh-CN" altLang="en-US" dirty="0">
                <a:ea typeface="SimHei" panose="02010609060101010101" pitchFamily="49" charset="-122"/>
                <a:cs typeface="Times New Roman" panose="02020603050405020304" pitchFamily="18" charset="0"/>
                <a:sym typeface="Times New Roman" panose="02020603050405020304"/>
              </a:rPr>
              <a:t>根据应用逻辑执行操作</a:t>
            </a:r>
            <a:endParaRPr lang="en-US" altLang="zh-CN" dirty="0">
              <a:ea typeface="SimHei" panose="02010609060101010101" pitchFamily="49" charset="-122"/>
              <a:cs typeface="Times New Roman" panose="02020603050405020304" pitchFamily="18" charset="0"/>
              <a:sym typeface="Times New Roman" panose="02020603050405020304"/>
            </a:endParaRPr>
          </a:p>
        </p:txBody>
      </p:sp>
      <p:pic>
        <p:nvPicPr>
          <p:cNvPr id="6" name="图片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06171" y="3283104"/>
            <a:ext cx="5143500" cy="3533859"/>
          </a:xfrm>
          <a:prstGeom prst="rect">
            <a:avLst/>
          </a:prstGeom>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24A734C-57AC-8249-A440-7083CC8677DE}"/>
              </a:ext>
            </a:extLst>
          </p:cNvPr>
          <p:cNvSpPr>
            <a:spLocks noGrp="1"/>
          </p:cNvSpPr>
          <p:nvPr>
            <p:ph type="title"/>
          </p:nvPr>
        </p:nvSpPr>
        <p:spPr/>
        <p:txBody>
          <a:bodyPr/>
          <a:lstStyle/>
          <a:p>
            <a:r>
              <a:rPr lang="en-US" altLang="zh-CN" sz="4800" b="1" dirty="0">
                <a:solidFill>
                  <a:srgbClr val="1723FF"/>
                </a:solidFill>
                <a:ea typeface="SimHei" panose="02010609060101010101" pitchFamily="49" charset="-122"/>
                <a:cs typeface="Times New Roman" panose="02020603050405020304"/>
                <a:sym typeface="Times New Roman" panose="02020603050405020304"/>
              </a:rPr>
              <a:t>Storm</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核心架构</a:t>
            </a:r>
            <a:endParaRPr kumimoji="1" lang="zh-CN" altLang="en-US" sz="4800" dirty="0">
              <a:solidFill>
                <a:srgbClr val="1723FF"/>
              </a:solidFill>
              <a:ea typeface="SimHei" panose="02010609060101010101" pitchFamily="49" charset="-122"/>
            </a:endParaRPr>
          </a:p>
        </p:txBody>
      </p:sp>
      <p:sp>
        <p:nvSpPr>
          <p:cNvPr id="199" name="Shape 199"/>
          <p:cNvSpPr/>
          <p:nvPr/>
        </p:nvSpPr>
        <p:spPr>
          <a:xfrm>
            <a:off x="96213" y="346426"/>
            <a:ext cx="8863229" cy="701731"/>
          </a:xfrm>
          <a:prstGeom prst="rect">
            <a:avLst/>
          </a:prstGeom>
          <a:ln w="12700">
            <a:miter lim="400000"/>
          </a:ln>
        </p:spPr>
        <p:txBody>
          <a:bodyPr lIns="45719" rIns="45719" anchor="ctr">
            <a:sp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5" name="Shape 141"/>
          <p:cNvSpPr>
            <a:spLocks noGrp="1"/>
          </p:cNvSpPr>
          <p:nvPr>
            <p:ph idx="1"/>
          </p:nvPr>
        </p:nvSpPr>
        <p:spPr>
          <a:xfrm>
            <a:off x="19878" y="1086813"/>
            <a:ext cx="9124122" cy="1143001"/>
          </a:xfrm>
          <a:prstGeom prst="rect">
            <a:avLst/>
          </a:prstGeom>
        </p:spPr>
        <p:txBody>
          <a:bodyPr>
            <a:normAutofit/>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sz="3200" dirty="0">
                <a:ea typeface="SimHei" panose="02010609060101010101" pitchFamily="49" charset="-122"/>
                <a:sym typeface="Times New Roman" panose="02020603050405020304"/>
              </a:rPr>
              <a:t>Storm</a:t>
            </a:r>
            <a:r>
              <a:rPr lang="zh-CN" altLang="en-US" sz="3000" dirty="0">
                <a:ea typeface="SimHei" panose="02010609060101010101" pitchFamily="49" charset="-122"/>
                <a:cs typeface="Times New Roman" panose="02020603050405020304" pitchFamily="18" charset="0"/>
                <a:sym typeface="Times New Roman" panose="02020603050405020304"/>
              </a:rPr>
              <a:t>采用弱中心化结构，提供消息处理反馈机制，抽象出部分如连接、聚合等复杂运算的编程接口</a:t>
            </a:r>
            <a:endParaRPr lang="en-US" altLang="zh-CN" dirty="0">
              <a:ea typeface="SimHei" panose="02010609060101010101" pitchFamily="49" charset="-122"/>
              <a:cs typeface="Times New Roman" panose="02020603050405020304" pitchFamily="18" charset="0"/>
              <a:sym typeface="Times New Roman" panose="02020603050405020304"/>
            </a:endParaRPr>
          </a:p>
        </p:txBody>
      </p:sp>
      <p:pic>
        <p:nvPicPr>
          <p:cNvPr id="2" name="图片 1"/>
          <p:cNvPicPr>
            <a:picLocks noChangeAspect="1"/>
          </p:cNvPicPr>
          <p:nvPr/>
        </p:nvPicPr>
        <p:blipFill>
          <a:blip r:embed="rId3" cstate="print"/>
          <a:stretch>
            <a:fillRect/>
          </a:stretch>
        </p:blipFill>
        <p:spPr>
          <a:xfrm>
            <a:off x="73910" y="2425065"/>
            <a:ext cx="9047787" cy="3729318"/>
          </a:xfrm>
          <a:prstGeom prst="rect">
            <a:avLst/>
          </a:prstGeom>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92777-326C-3D41-B1F6-19549CFA8AE4}"/>
              </a:ext>
            </a:extLst>
          </p:cNvPr>
          <p:cNvSpPr>
            <a:spLocks noGrp="1"/>
          </p:cNvSpPr>
          <p:nvPr>
            <p:ph type="title"/>
          </p:nvPr>
        </p:nvSpPr>
        <p:spPr/>
        <p:txBody>
          <a:bodyPr/>
          <a:lstStyle/>
          <a:p>
            <a:r>
              <a:rPr lang="en-US" altLang="zh-CN" sz="4800" b="1" dirty="0">
                <a:solidFill>
                  <a:srgbClr val="1723FF"/>
                </a:solidFill>
                <a:ea typeface="SimHei" panose="02010609060101010101" pitchFamily="49" charset="-122"/>
                <a:cs typeface="Times New Roman" panose="02020603050405020304"/>
                <a:sym typeface="Times New Roman" panose="02020603050405020304"/>
              </a:rPr>
              <a:t>Storm</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运行原理</a:t>
            </a:r>
            <a:endParaRPr kumimoji="1" lang="zh-CN" altLang="en-US" sz="4800" dirty="0">
              <a:solidFill>
                <a:srgbClr val="1723FF"/>
              </a:solidFill>
              <a:ea typeface="SimHei" panose="02010609060101010101" pitchFamily="49" charset="-122"/>
            </a:endParaRPr>
          </a:p>
        </p:txBody>
      </p:sp>
      <p:sp>
        <p:nvSpPr>
          <p:cNvPr id="199" name="Shape 199"/>
          <p:cNvSpPr/>
          <p:nvPr/>
        </p:nvSpPr>
        <p:spPr>
          <a:xfrm>
            <a:off x="96213" y="346426"/>
            <a:ext cx="8863229" cy="701731"/>
          </a:xfrm>
          <a:prstGeom prst="rect">
            <a:avLst/>
          </a:prstGeom>
          <a:ln w="12700">
            <a:miter lim="400000"/>
          </a:ln>
        </p:spPr>
        <p:txBody>
          <a:bodyPr lIns="45719" rIns="45719" anchor="ctr">
            <a:sp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图片 3"/>
          <p:cNvPicPr>
            <a:picLocks noChangeAspect="1"/>
          </p:cNvPicPr>
          <p:nvPr/>
        </p:nvPicPr>
        <p:blipFill>
          <a:blip r:embed="rId3" cstate="print"/>
          <a:stretch>
            <a:fillRect/>
          </a:stretch>
        </p:blipFill>
        <p:spPr>
          <a:xfrm>
            <a:off x="0" y="1356360"/>
            <a:ext cx="9144000" cy="4544060"/>
          </a:xfrm>
          <a:prstGeom prst="rect">
            <a:avLst/>
          </a:prstGeom>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76C83-34B3-9940-99F3-88639566E25C}"/>
              </a:ext>
            </a:extLst>
          </p:cNvPr>
          <p:cNvSpPr>
            <a:spLocks noGrp="1"/>
          </p:cNvSpPr>
          <p:nvPr>
            <p:ph type="title"/>
          </p:nvPr>
        </p:nvSpPr>
        <p:spPr/>
        <p:txBody>
          <a:bodyPr/>
          <a:lstStyle/>
          <a:p>
            <a:r>
              <a:rPr lang="en-US" altLang="zh-CN" sz="4800" b="1" dirty="0">
                <a:solidFill>
                  <a:srgbClr val="1723FF"/>
                </a:solidFill>
                <a:ea typeface="SimHei" panose="02010609060101010101" pitchFamily="49" charset="-122"/>
                <a:cs typeface="Times New Roman" panose="02020603050405020304"/>
                <a:sym typeface="Times New Roman" panose="02020603050405020304"/>
              </a:rPr>
              <a:t>Storm</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的语义保障</a:t>
            </a:r>
            <a:endParaRPr kumimoji="1" lang="zh-CN" altLang="en-US" sz="4800" dirty="0">
              <a:solidFill>
                <a:srgbClr val="1723FF"/>
              </a:solidFill>
              <a:ea typeface="SimHei" panose="02010609060101010101" pitchFamily="49" charset="-122"/>
            </a:endParaRPr>
          </a:p>
        </p:txBody>
      </p:sp>
      <p:sp>
        <p:nvSpPr>
          <p:cNvPr id="3" name="Shape 199"/>
          <p:cNvSpPr/>
          <p:nvPr/>
        </p:nvSpPr>
        <p:spPr>
          <a:xfrm>
            <a:off x="96213" y="347089"/>
            <a:ext cx="8863229" cy="700405"/>
          </a:xfrm>
          <a:prstGeom prst="rect">
            <a:avLst/>
          </a:prstGeom>
          <a:ln w="12700">
            <a:miter lim="400000"/>
          </a:ln>
        </p:spPr>
        <p:txBody>
          <a:bodyPr lIns="45719" rIns="45719" anchor="ctr">
            <a:sp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lang="zh-CN" altLang="en-US" b="1"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 name="Shape 141"/>
          <p:cNvSpPr>
            <a:spLocks noGrp="1"/>
          </p:cNvSpPr>
          <p:nvPr>
            <p:ph idx="1"/>
          </p:nvPr>
        </p:nvSpPr>
        <p:spPr>
          <a:xfrm>
            <a:off x="19878" y="1086814"/>
            <a:ext cx="9124122" cy="1623190"/>
          </a:xfrm>
          <a:prstGeom prst="rect">
            <a:avLst/>
          </a:prstGeom>
        </p:spPr>
        <p:txBody>
          <a:bodyPr>
            <a:normAutofit/>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sz="3200" dirty="0">
                <a:ea typeface="SimHei" panose="02010609060101010101" pitchFamily="49" charset="-122"/>
                <a:sym typeface="Times New Roman" panose="02020603050405020304"/>
              </a:rPr>
              <a:t>Storm</a:t>
            </a:r>
            <a:r>
              <a:rPr lang="zh-CN" altLang="en-US" sz="3000" dirty="0">
                <a:ea typeface="SimHei" panose="02010609060101010101" pitchFamily="49" charset="-122"/>
                <a:cs typeface="Times New Roman" panose="02020603050405020304" pitchFamily="18" charset="0"/>
                <a:sym typeface="Times New Roman" panose="02020603050405020304"/>
              </a:rPr>
              <a:t>使用上游备份的方式，巧妙的利用异或计算来判断元组是否被处理</a:t>
            </a:r>
            <a:endParaRPr lang="en-US" altLang="zh-CN" sz="2800" dirty="0">
              <a:ea typeface="SimHei" panose="02010609060101010101" pitchFamily="49" charset="-122"/>
              <a:cs typeface="Times New Roman" panose="02020603050405020304" pitchFamily="18" charset="0"/>
              <a:sym typeface="Times New Roman" panose="02020603050405020304"/>
            </a:endParaRPr>
          </a:p>
          <a:p>
            <a:pPr lvl="1">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2800" dirty="0">
                <a:ea typeface="SimHei" panose="02010609060101010101" pitchFamily="49" charset="-122"/>
                <a:cs typeface="Times New Roman" panose="02020603050405020304" pitchFamily="18" charset="0"/>
                <a:sym typeface="Times New Roman" panose="02020603050405020304"/>
              </a:rPr>
              <a:t>仅支持至少一次</a:t>
            </a:r>
            <a:r>
              <a:rPr lang="en-US" altLang="zh-CN" sz="2800" dirty="0">
                <a:ea typeface="SimHei" panose="02010609060101010101" pitchFamily="49" charset="-122"/>
                <a:cs typeface="Times New Roman" panose="02020603050405020304" pitchFamily="18" charset="0"/>
                <a:sym typeface="Times New Roman" panose="02020603050405020304"/>
              </a:rPr>
              <a:t>(ALO)/</a:t>
            </a:r>
            <a:r>
              <a:rPr lang="zh-CN" altLang="en-US" sz="2800" dirty="0">
                <a:ea typeface="SimHei" panose="02010609060101010101" pitchFamily="49" charset="-122"/>
                <a:cs typeface="Times New Roman" panose="02020603050405020304" pitchFamily="18" charset="0"/>
                <a:sym typeface="Times New Roman" panose="02020603050405020304"/>
              </a:rPr>
              <a:t>至多一次</a:t>
            </a:r>
            <a:r>
              <a:rPr lang="en-US" altLang="zh-CN" sz="2800" dirty="0">
                <a:ea typeface="SimHei" panose="02010609060101010101" pitchFamily="49" charset="-122"/>
                <a:cs typeface="Times New Roman" panose="02020603050405020304" pitchFamily="18" charset="0"/>
                <a:sym typeface="Times New Roman" panose="02020603050405020304"/>
              </a:rPr>
              <a:t>(AMO)</a:t>
            </a:r>
            <a:r>
              <a:rPr lang="zh-CN" altLang="en-US" sz="2800" dirty="0">
                <a:ea typeface="SimHei" panose="02010609060101010101" pitchFamily="49" charset="-122"/>
                <a:cs typeface="Times New Roman" panose="02020603050405020304" pitchFamily="18" charset="0"/>
                <a:sym typeface="Times New Roman" panose="02020603050405020304"/>
              </a:rPr>
              <a:t>语义</a:t>
            </a:r>
          </a:p>
        </p:txBody>
      </p:sp>
      <p:graphicFrame>
        <p:nvGraphicFramePr>
          <p:cNvPr id="8" name="对象 7"/>
          <p:cNvGraphicFramePr>
            <a:graphicFrameLocks noChangeAspect="1"/>
          </p:cNvGraphicFramePr>
          <p:nvPr>
            <p:extLst>
              <p:ext uri="{D42A27DB-BD31-4B8C-83A1-F6EECF244321}">
                <p14:modId xmlns:p14="http://schemas.microsoft.com/office/powerpoint/2010/main" val="3181537003"/>
              </p:ext>
            </p:extLst>
          </p:nvPr>
        </p:nvGraphicFramePr>
        <p:xfrm>
          <a:off x="1211765" y="2710003"/>
          <a:ext cx="6605239" cy="3991879"/>
        </p:xfrm>
        <a:graphic>
          <a:graphicData uri="http://schemas.openxmlformats.org/presentationml/2006/ole">
            <mc:AlternateContent xmlns:mc="http://schemas.openxmlformats.org/markup-compatibility/2006">
              <mc:Choice xmlns:v="urn:schemas-microsoft-com:vml" Requires="v">
                <p:oleObj spid="_x0000_s51254" r:id="rId4" imgW="8953556" imgH="5724540" progId="">
                  <p:embed/>
                </p:oleObj>
              </mc:Choice>
              <mc:Fallback>
                <p:oleObj r:id="rId4" imgW="8953556" imgH="5724540" progId="">
                  <p:embed/>
                  <p:pic>
                    <p:nvPicPr>
                      <p:cNvPr id="0"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765" y="2710003"/>
                        <a:ext cx="6605239" cy="3991879"/>
                      </a:xfrm>
                      <a:prstGeom prst="rect">
                        <a:avLst/>
                      </a:prstGeom>
                      <a:solidFill>
                        <a:schemeClr val="bg1"/>
                      </a:solidFill>
                    </p:spPr>
                  </p:pic>
                </p:oleObj>
              </mc:Fallback>
            </mc:AlternateContent>
          </a:graphicData>
        </a:graphic>
      </p:graphicFrame>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A5ACEF8-D68A-CA45-979E-16A8A730C7CF}"/>
              </a:ext>
            </a:extLst>
          </p:cNvPr>
          <p:cNvSpPr>
            <a:spLocks noGrp="1"/>
          </p:cNvSpPr>
          <p:nvPr>
            <p:ph type="title"/>
          </p:nvPr>
        </p:nvSpPr>
        <p:spPr/>
        <p:txBody>
          <a:bodyPr/>
          <a:lstStyle/>
          <a:p>
            <a:r>
              <a:rPr lang="zh-CN" altLang="zh-CN" sz="4800" b="1" dirty="0">
                <a:solidFill>
                  <a:srgbClr val="1723FF"/>
                </a:solidFill>
              </a:rPr>
              <a:t>流处理</a:t>
            </a:r>
            <a:endParaRPr kumimoji="1" lang="zh-CN" altLang="en-US" sz="4800" b="1" dirty="0">
              <a:solidFill>
                <a:srgbClr val="1723FF"/>
              </a:solidFill>
            </a:endParaRPr>
          </a:p>
        </p:txBody>
      </p:sp>
      <p:sp>
        <p:nvSpPr>
          <p:cNvPr id="116" name="Shape 11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sp>
        <p:nvSpPr>
          <p:cNvPr id="14" name="Shape 115"/>
          <p:cNvSpPr>
            <a:spLocks noGrp="1"/>
          </p:cNvSpPr>
          <p:nvPr>
            <p:ph idx="1"/>
          </p:nvPr>
        </p:nvSpPr>
        <p:spPr>
          <a:xfrm>
            <a:off x="19878" y="1086814"/>
            <a:ext cx="9124122" cy="3161802"/>
          </a:xfrm>
          <a:prstGeom prst="rect">
            <a:avLst/>
          </a:prstGeom>
        </p:spPr>
        <p:txBody>
          <a:bodyPr/>
          <a:lstStyle/>
          <a:p>
            <a:pPr marL="210185"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dirty="0">
                <a:latin typeface="SimHei" panose="02010609060101010101" pitchFamily="49" charset="-122"/>
                <a:ea typeface="SimHei" panose="02010609060101010101" pitchFamily="49" charset="-122"/>
              </a:rPr>
              <a:t>流处理是一种对</a:t>
            </a:r>
            <a:r>
              <a:rPr lang="zh-CN" altLang="en-US" dirty="0">
                <a:latin typeface="SimHei" panose="02010609060101010101" pitchFamily="49" charset="-122"/>
                <a:ea typeface="SimHei" panose="02010609060101010101" pitchFamily="49" charset="-122"/>
              </a:rPr>
              <a:t>连续</a:t>
            </a:r>
            <a:r>
              <a:rPr lang="zh-CN" dirty="0">
                <a:latin typeface="SimHei" panose="02010609060101010101" pitchFamily="49" charset="-122"/>
                <a:ea typeface="SimHei" panose="02010609060101010101" pitchFamily="49" charset="-122"/>
              </a:rPr>
              <a:t>的流数据进行即时计算和分析的大数据处理技术</a:t>
            </a:r>
          </a:p>
          <a:p>
            <a:pPr marL="210185"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dirty="0">
                <a:latin typeface="SimHei" panose="02010609060101010101" pitchFamily="49" charset="-122"/>
                <a:ea typeface="SimHei" panose="02010609060101010101" pitchFamily="49" charset="-122"/>
              </a:rPr>
              <a:t>为什么需要流处理</a:t>
            </a:r>
          </a:p>
          <a:p>
            <a:pPr marL="667385" lvl="1"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sz="3200" dirty="0">
                <a:latin typeface="SimHei" panose="02010609060101010101" pitchFamily="49" charset="-122"/>
                <a:ea typeface="SimHei" panose="02010609060101010101" pitchFamily="49" charset="-122"/>
              </a:rPr>
              <a:t>数据无界，无法完整存储后进行处理</a:t>
            </a:r>
          </a:p>
          <a:p>
            <a:pPr marL="667385" lvl="1"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sz="3200" dirty="0">
                <a:latin typeface="SimHei" panose="02010609060101010101" pitchFamily="49" charset="-122"/>
                <a:ea typeface="SimHei" panose="02010609060101010101" pitchFamily="49" charset="-122"/>
              </a:rPr>
              <a:t>数据具有高时效性，不能等待过长时间的存储</a:t>
            </a:r>
          </a:p>
        </p:txBody>
      </p:sp>
      <p:pic>
        <p:nvPicPr>
          <p:cNvPr id="16" name="图片 15"/>
          <p:cNvPicPr>
            <a:picLocks noChangeAspect="1"/>
          </p:cNvPicPr>
          <p:nvPr/>
        </p:nvPicPr>
        <p:blipFill>
          <a:blip r:embed="rId2" cstate="print"/>
          <a:stretch>
            <a:fillRect/>
          </a:stretch>
        </p:blipFill>
        <p:spPr>
          <a:xfrm>
            <a:off x="2709749" y="4045868"/>
            <a:ext cx="4223640" cy="2714977"/>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74DBE-5871-6346-BA42-194CC6428218}"/>
              </a:ext>
            </a:extLst>
          </p:cNvPr>
          <p:cNvSpPr>
            <a:spLocks noGrp="1"/>
          </p:cNvSpPr>
          <p:nvPr>
            <p:ph type="title"/>
          </p:nvPr>
        </p:nvSpPr>
        <p:spPr/>
        <p:txBody>
          <a:bodyPr/>
          <a:lstStyle/>
          <a:p>
            <a:r>
              <a:rPr lang="zh-CN" altLang="en-US" sz="4800" b="1" dirty="0">
                <a:solidFill>
                  <a:srgbClr val="1723FF"/>
                </a:solidFill>
                <a:ea typeface="SimHei" panose="02010609060101010101" pitchFamily="49" charset="-122"/>
                <a:cs typeface="Times New Roman" panose="02020603050405020304"/>
                <a:sym typeface="Times New Roman" panose="02020603050405020304"/>
              </a:rPr>
              <a:t>代表性系统 </a:t>
            </a:r>
            <a:r>
              <a:rPr lang="en-US" altLang="zh-CN" sz="4800" b="1" dirty="0">
                <a:solidFill>
                  <a:srgbClr val="1723FF"/>
                </a:solidFill>
                <a:ea typeface="SimHei" panose="02010609060101010101" pitchFamily="49" charset="-122"/>
                <a:cs typeface="Times New Roman" panose="02020603050405020304"/>
                <a:sym typeface="Times New Roman" panose="02020603050405020304"/>
              </a:rPr>
              <a:t>2</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a:t>
            </a:r>
            <a:r>
              <a:rPr lang="en" altLang="zh-CN" sz="4800" b="1" dirty="0">
                <a:solidFill>
                  <a:srgbClr val="1723FF"/>
                </a:solidFill>
                <a:ea typeface="SimHei" panose="02010609060101010101" pitchFamily="49" charset="-122"/>
                <a:cs typeface="Times New Roman" panose="02020603050405020304"/>
                <a:sym typeface="Times New Roman" panose="02020603050405020304"/>
              </a:rPr>
              <a:t>Apache </a:t>
            </a:r>
            <a:r>
              <a:rPr lang="en" altLang="zh-CN" sz="4800" b="1" dirty="0" err="1">
                <a:solidFill>
                  <a:srgbClr val="1723FF"/>
                </a:solidFill>
                <a:ea typeface="SimHei" panose="02010609060101010101" pitchFamily="49" charset="-122"/>
                <a:cs typeface="Times New Roman" panose="02020603050405020304"/>
                <a:sym typeface="Times New Roman" panose="02020603050405020304"/>
              </a:rPr>
              <a:t>Flink</a:t>
            </a:r>
            <a:endParaRPr kumimoji="1" lang="zh-CN" altLang="en-US" sz="4800" dirty="0">
              <a:solidFill>
                <a:srgbClr val="1723FF"/>
              </a:solidFill>
              <a:ea typeface="SimHei" panose="02010609060101010101" pitchFamily="49" charset="-122"/>
            </a:endParaRPr>
          </a:p>
        </p:txBody>
      </p:sp>
      <p:sp>
        <p:nvSpPr>
          <p:cNvPr id="211" name="Shape 211"/>
          <p:cNvSpPr/>
          <p:nvPr/>
        </p:nvSpPr>
        <p:spPr>
          <a:xfrm>
            <a:off x="257734" y="205757"/>
            <a:ext cx="8229601" cy="878841"/>
          </a:xfrm>
          <a:prstGeom prst="rect">
            <a:avLst/>
          </a:prstGeom>
          <a:ln w="12700">
            <a:miter lim="400000"/>
          </a:ln>
        </p:spPr>
        <p:txBody>
          <a:bodyPr lIns="45719" rIns="45719" anchor="ctr">
            <a:norm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图片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10410" y="2630805"/>
            <a:ext cx="5580911" cy="4165200"/>
          </a:xfrm>
          <a:prstGeom prst="rect">
            <a:avLst/>
          </a:prstGeom>
          <a:solidFill>
            <a:schemeClr val="bg1"/>
          </a:solidFill>
        </p:spPr>
      </p:pic>
      <p:sp>
        <p:nvSpPr>
          <p:cNvPr id="6" name="Shape 141"/>
          <p:cNvSpPr>
            <a:spLocks noGrp="1"/>
          </p:cNvSpPr>
          <p:nvPr>
            <p:ph idx="1"/>
          </p:nvPr>
        </p:nvSpPr>
        <p:spPr>
          <a:prstGeom prst="rect">
            <a:avLst/>
          </a:prstGeom>
        </p:spPr>
        <p:txBody>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sz="2800" dirty="0" err="1">
                <a:ea typeface="SimHei" panose="02010609060101010101" pitchFamily="49" charset="-122"/>
                <a:cs typeface="Times New Roman" panose="02020603050405020304" pitchFamily="18" charset="0"/>
                <a:sym typeface="Times New Roman" panose="02020603050405020304"/>
              </a:rPr>
              <a:t>Flink</a:t>
            </a:r>
            <a:r>
              <a:rPr lang="zh-CN" altLang="en-US" sz="2800" dirty="0">
                <a:ea typeface="SimHei" panose="02010609060101010101" pitchFamily="49" charset="-122"/>
                <a:cs typeface="Times New Roman" panose="02020603050405020304" pitchFamily="18" charset="0"/>
                <a:sym typeface="Times New Roman" panose="02020603050405020304"/>
              </a:rPr>
              <a:t>为当前应用最广泛的分布式流处理系统之一</a:t>
            </a:r>
            <a:endParaRPr lang="en-US" altLang="zh-CN" sz="2800" dirty="0">
              <a:ea typeface="SimHei" panose="02010609060101010101" pitchFamily="49" charset="-122"/>
              <a:cs typeface="Times New Roman" panose="02020603050405020304" pitchFamily="18" charset="0"/>
              <a:sym typeface="Times New Roman" panose="02020603050405020304"/>
            </a:endParaRPr>
          </a:p>
          <a:p>
            <a:pPr lvl="1">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2400" dirty="0">
                <a:solidFill>
                  <a:schemeClr val="tx1"/>
                </a:solidFill>
                <a:ea typeface="SimHei" panose="02010609060101010101" pitchFamily="49" charset="-122"/>
                <a:cs typeface="Times New Roman" panose="02020603050405020304" pitchFamily="18" charset="0"/>
                <a:sym typeface="Times New Roman" panose="02020603050405020304"/>
              </a:rPr>
              <a:t>以流处理的方式来支持大数据批处理</a:t>
            </a:r>
            <a:endParaRPr lang="en-US" altLang="zh-CN" sz="2400" dirty="0">
              <a:solidFill>
                <a:srgbClr val="CC00CC"/>
              </a:solidFill>
              <a:ea typeface="SimHei" panose="02010609060101010101" pitchFamily="49" charset="-122"/>
              <a:cs typeface="Times New Roman" panose="02020603050405020304" pitchFamily="18" charset="0"/>
              <a:sym typeface="Times New Roman" panose="02020603050405020304"/>
            </a:endParaRPr>
          </a:p>
          <a:p>
            <a:pPr lvl="1">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2400" dirty="0">
                <a:solidFill>
                  <a:schemeClr val="tx1"/>
                </a:solidFill>
                <a:ea typeface="SimHei" panose="02010609060101010101" pitchFamily="49" charset="-122"/>
                <a:cs typeface="Times New Roman" panose="02020603050405020304" pitchFamily="18" charset="0"/>
                <a:sym typeface="Times New Roman" panose="02020603050405020304"/>
              </a:rPr>
              <a:t>可实现恰好一次（</a:t>
            </a:r>
            <a:r>
              <a:rPr lang="en-US" altLang="zh-CN" sz="2400" dirty="0">
                <a:solidFill>
                  <a:schemeClr val="tx1"/>
                </a:solidFill>
                <a:ea typeface="SimHei" panose="02010609060101010101" pitchFamily="49" charset="-122"/>
                <a:cs typeface="Times New Roman" panose="02020603050405020304" pitchFamily="18" charset="0"/>
                <a:sym typeface="Times New Roman" panose="02020603050405020304"/>
              </a:rPr>
              <a:t>EO</a:t>
            </a:r>
            <a:r>
              <a:rPr lang="zh-CN" altLang="en-US" sz="2400" dirty="0">
                <a:solidFill>
                  <a:schemeClr val="tx1"/>
                </a:solidFill>
                <a:ea typeface="SimHei" panose="02010609060101010101" pitchFamily="49" charset="-122"/>
                <a:cs typeface="Times New Roman" panose="02020603050405020304" pitchFamily="18" charset="0"/>
                <a:sym typeface="Times New Roman" panose="02020603050405020304"/>
              </a:rPr>
              <a:t>）语义</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E71E0-565B-B74A-BD68-C8EDD1803157}"/>
              </a:ext>
            </a:extLst>
          </p:cNvPr>
          <p:cNvSpPr>
            <a:spLocks noGrp="1"/>
          </p:cNvSpPr>
          <p:nvPr>
            <p:ph type="title"/>
          </p:nvPr>
        </p:nvSpPr>
        <p:spPr/>
        <p:txBody>
          <a:bodyPr/>
          <a:lstStyle/>
          <a:p>
            <a:r>
              <a:rPr lang="en" altLang="zh-CN" sz="4800" b="1" dirty="0" err="1">
                <a:solidFill>
                  <a:srgbClr val="1723FF"/>
                </a:solidFill>
                <a:ea typeface="SimHei" panose="02010609060101010101" pitchFamily="49" charset="-122"/>
                <a:cs typeface="Times New Roman" panose="02020603050405020304"/>
                <a:sym typeface="Times New Roman" panose="02020603050405020304"/>
              </a:rPr>
              <a:t>Flink</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的基本模型</a:t>
            </a:r>
            <a:endParaRPr kumimoji="1" lang="zh-CN" altLang="en-US" sz="4800" dirty="0">
              <a:solidFill>
                <a:srgbClr val="1723FF"/>
              </a:solidFill>
              <a:ea typeface="SimHei" panose="02010609060101010101" pitchFamily="49" charset="-122"/>
            </a:endParaRPr>
          </a:p>
        </p:txBody>
      </p:sp>
      <p:sp>
        <p:nvSpPr>
          <p:cNvPr id="211" name="Shape 211"/>
          <p:cNvSpPr/>
          <p:nvPr/>
        </p:nvSpPr>
        <p:spPr>
          <a:xfrm>
            <a:off x="257734" y="205757"/>
            <a:ext cx="8229601" cy="878841"/>
          </a:xfrm>
          <a:prstGeom prst="rect">
            <a:avLst/>
          </a:prstGeom>
          <a:ln w="12700">
            <a:miter lim="400000"/>
          </a:ln>
        </p:spPr>
        <p:txBody>
          <a:bodyPr lIns="45719" rIns="45719" anchor="ctr">
            <a:norm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920007155"/>
              </p:ext>
            </p:extLst>
          </p:nvPr>
        </p:nvGraphicFramePr>
        <p:xfrm>
          <a:off x="19878" y="1945849"/>
          <a:ext cx="9076795" cy="3707819"/>
        </p:xfrm>
        <a:graphic>
          <a:graphicData uri="http://schemas.openxmlformats.org/presentationml/2006/ole">
            <mc:AlternateContent xmlns:mc="http://schemas.openxmlformats.org/markup-compatibility/2006">
              <mc:Choice xmlns:v="urn:schemas-microsoft-com:vml" Requires="v">
                <p:oleObj spid="_x0000_s72758" name="Visio" r:id="rId4" imgW="7953254" imgH="3524310" progId="">
                  <p:embed/>
                </p:oleObj>
              </mc:Choice>
              <mc:Fallback>
                <p:oleObj name="Visio" r:id="rId4" imgW="7953254" imgH="3524310" progId="">
                  <p:embed/>
                  <p:pic>
                    <p:nvPicPr>
                      <p:cNvPr id="0" name="图片 2048" descr="image6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8" y="1945849"/>
                        <a:ext cx="9076795" cy="3707819"/>
                      </a:xfrm>
                      <a:prstGeom prst="rect">
                        <a:avLst/>
                      </a:prstGeom>
                      <a:noFill/>
                    </p:spPr>
                  </p:pic>
                </p:oleObj>
              </mc:Fallback>
            </mc:AlternateContent>
          </a:graphicData>
        </a:graphic>
      </p:graphicFrame>
      <p:sp>
        <p:nvSpPr>
          <p:cNvPr id="8" name="Shape 141"/>
          <p:cNvSpPr>
            <a:spLocks noGrp="1"/>
          </p:cNvSpPr>
          <p:nvPr>
            <p:ph idx="1"/>
          </p:nvPr>
        </p:nvSpPr>
        <p:spPr>
          <a:xfrm>
            <a:off x="19878" y="1086814"/>
            <a:ext cx="9124122" cy="641626"/>
          </a:xfrm>
          <a:prstGeom prst="rect">
            <a:avLst/>
          </a:prstGeom>
        </p:spPr>
        <p:txBody>
          <a:bodyPr>
            <a:normAutofit/>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dirty="0">
                <a:ea typeface="SimHei" panose="02010609060101010101" pitchFamily="49" charset="-122"/>
                <a:cs typeface="Times New Roman" panose="02020603050405020304" pitchFamily="18" charset="0"/>
                <a:sym typeface="Times New Roman" panose="02020603050405020304"/>
              </a:rPr>
              <a:t>Stream</a:t>
            </a:r>
            <a:r>
              <a:rPr lang="zh-CN" altLang="en-US" dirty="0">
                <a:ea typeface="SimHei" panose="02010609060101010101" pitchFamily="49" charset="-122"/>
                <a:cs typeface="Times New Roman" panose="02020603050405020304" pitchFamily="18" charset="0"/>
                <a:sym typeface="Times New Roman" panose="02020603050405020304"/>
              </a:rPr>
              <a:t>和转换操作</a:t>
            </a:r>
            <a:endParaRPr lang="en-US" altLang="zh-CN" dirty="0">
              <a:ea typeface="SimHei" panose="02010609060101010101" pitchFamily="49" charset="-122"/>
              <a:cs typeface="Times New Roman" panose="02020603050405020304" pitchFamily="18" charset="0"/>
              <a:sym typeface="Times New Roman" panose="02020603050405020304"/>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90D11-AE72-4747-9792-EA641C7DFE6A}"/>
              </a:ext>
            </a:extLst>
          </p:cNvPr>
          <p:cNvSpPr>
            <a:spLocks noGrp="1"/>
          </p:cNvSpPr>
          <p:nvPr>
            <p:ph type="title"/>
          </p:nvPr>
        </p:nvSpPr>
        <p:spPr/>
        <p:txBody>
          <a:bodyPr/>
          <a:lstStyle/>
          <a:p>
            <a:r>
              <a:rPr lang="en" altLang="zh-CN" sz="4800" b="1" dirty="0" err="1">
                <a:solidFill>
                  <a:srgbClr val="1723FF"/>
                </a:solidFill>
                <a:ea typeface="SimHei" panose="02010609060101010101" pitchFamily="49" charset="-122"/>
                <a:cs typeface="Times New Roman" panose="02020603050405020304"/>
                <a:sym typeface="Times New Roman" panose="02020603050405020304"/>
              </a:rPr>
              <a:t>Flink</a:t>
            </a:r>
            <a:r>
              <a:rPr lang="zh-CN" altLang="en" sz="4800" b="1" dirty="0">
                <a:solidFill>
                  <a:srgbClr val="1723FF"/>
                </a:solidFill>
                <a:ea typeface="SimHei" panose="02010609060101010101" pitchFamily="49" charset="-122"/>
                <a:cs typeface="Times New Roman" panose="02020603050405020304"/>
                <a:sym typeface="Times New Roman" panose="02020603050405020304"/>
              </a:rPr>
              <a:t>：</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批处理与流处理整合</a:t>
            </a:r>
            <a:endParaRPr kumimoji="1" lang="zh-CN" altLang="en-US" sz="4800" dirty="0">
              <a:solidFill>
                <a:srgbClr val="1723FF"/>
              </a:solidFill>
              <a:ea typeface="SimHei" panose="02010609060101010101" pitchFamily="49" charset="-122"/>
            </a:endParaRPr>
          </a:p>
        </p:txBody>
      </p:sp>
      <p:sp>
        <p:nvSpPr>
          <p:cNvPr id="211" name="Shape 211"/>
          <p:cNvSpPr/>
          <p:nvPr/>
        </p:nvSpPr>
        <p:spPr>
          <a:xfrm>
            <a:off x="-343845" y="109504"/>
            <a:ext cx="8229601" cy="878841"/>
          </a:xfrm>
          <a:prstGeom prst="rect">
            <a:avLst/>
          </a:prstGeom>
          <a:ln w="12700">
            <a:miter lim="400000"/>
          </a:ln>
        </p:spPr>
        <p:txBody>
          <a:bodyPr lIns="45719" rIns="45719" anchor="ctr">
            <a:norm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图片 4"/>
          <p:cNvPicPr>
            <a:picLocks noChangeAspect="1"/>
          </p:cNvPicPr>
          <p:nvPr/>
        </p:nvPicPr>
        <p:blipFill>
          <a:blip r:embed="rId3" cstate="print"/>
          <a:stretch>
            <a:fillRect/>
          </a:stretch>
        </p:blipFill>
        <p:spPr>
          <a:xfrm>
            <a:off x="3684274" y="3535224"/>
            <a:ext cx="5396754" cy="3311625"/>
          </a:xfrm>
          <a:prstGeom prst="rect">
            <a:avLst/>
          </a:prstGeom>
        </p:spPr>
      </p:pic>
      <p:sp>
        <p:nvSpPr>
          <p:cNvPr id="3" name="内容占位符 2">
            <a:extLst>
              <a:ext uri="{FF2B5EF4-FFF2-40B4-BE49-F238E27FC236}">
                <a16:creationId xmlns:a16="http://schemas.microsoft.com/office/drawing/2014/main" id="{4F309E62-9B17-B043-B4CF-D621E6FDA029}"/>
              </a:ext>
            </a:extLst>
          </p:cNvPr>
          <p:cNvSpPr>
            <a:spLocks noGrp="1"/>
          </p:cNvSpPr>
          <p:nvPr>
            <p:ph idx="1"/>
          </p:nvPr>
        </p:nvSpPr>
        <p:spPr>
          <a:xfrm>
            <a:off x="19878" y="1086814"/>
            <a:ext cx="9124122" cy="2782660"/>
          </a:xfrm>
        </p:spPr>
        <p:txBody>
          <a:bodyPr/>
          <a:lstStyle/>
          <a:p>
            <a:pPr>
              <a:defRPr sz="3200">
                <a:latin typeface="Times New Roman" panose="02020603050405020304"/>
                <a:ea typeface="Times New Roman" panose="02020603050405020304"/>
                <a:cs typeface="Times New Roman" panose="02020603050405020304"/>
                <a:sym typeface="Times New Roman" panose="02020603050405020304"/>
              </a:defRPr>
            </a:pPr>
            <a:r>
              <a:rPr lang="zh-CN" altLang="zh-CN" sz="2800" dirty="0">
                <a:ea typeface="SimHei" panose="02010609060101010101" pitchFamily="49" charset="-122"/>
                <a:sym typeface="Times New Roman" panose="02020603050405020304"/>
              </a:rPr>
              <a:t>Flink</a:t>
            </a:r>
            <a:r>
              <a:rPr lang="zh-CN" altLang="zh-CN" sz="2800" dirty="0">
                <a:ea typeface="SimHei" panose="02010609060101010101" pitchFamily="49" charset="-122"/>
                <a:cs typeface="Times New Roman" panose="02020603050405020304" pitchFamily="18" charset="0"/>
                <a:sym typeface="Times New Roman" panose="02020603050405020304"/>
              </a:rPr>
              <a:t>的执行引擎采用了一种十分灵活的方式，同时支持了</a:t>
            </a:r>
            <a:r>
              <a:rPr lang="zh-CN" altLang="en-US" sz="2800" dirty="0">
                <a:ea typeface="SimHei" panose="02010609060101010101" pitchFamily="49" charset="-122"/>
                <a:cs typeface="Times New Roman" panose="02020603050405020304" pitchFamily="18" charset="0"/>
                <a:sym typeface="Times New Roman" panose="02020603050405020304"/>
              </a:rPr>
              <a:t>批处理和流处理</a:t>
            </a:r>
            <a:endParaRPr lang="en-US" altLang="zh-CN" sz="2800" dirty="0">
              <a:ea typeface="SimHei" panose="02010609060101010101" pitchFamily="49" charset="-122"/>
              <a:cs typeface="Times New Roman" panose="02020603050405020304" pitchFamily="18" charset="0"/>
              <a:sym typeface="Times New Roman" panose="02020603050405020304"/>
            </a:endParaRPr>
          </a:p>
          <a:p>
            <a:pPr>
              <a:defRPr sz="3200">
                <a:latin typeface="Times New Roman" panose="02020603050405020304"/>
                <a:ea typeface="Times New Roman" panose="02020603050405020304"/>
                <a:cs typeface="Times New Roman" panose="02020603050405020304"/>
                <a:sym typeface="Times New Roman" panose="02020603050405020304"/>
              </a:defRPr>
            </a:pPr>
            <a:r>
              <a:rPr lang="zh-CN" altLang="zh-CN" sz="2800" dirty="0">
                <a:ea typeface="SimHei" panose="02010609060101010101" pitchFamily="49" charset="-122"/>
                <a:cs typeface="Times New Roman" panose="02020603050405020304" pitchFamily="18" charset="0"/>
                <a:sym typeface="Times New Roman" panose="02020603050405020304"/>
              </a:rPr>
              <a:t>Flink以固定的缓存块为单位进行网络数据传输，用户可以通过缓存块超时值指定缓存块的传输时机</a:t>
            </a:r>
            <a:endParaRPr lang="en-US" altLang="zh-CN" sz="2800" dirty="0">
              <a:ea typeface="SimHei" panose="02010609060101010101" pitchFamily="49" charset="-122"/>
              <a:sym typeface="Times New Roman" panose="02020603050405020304"/>
            </a:endParaRPr>
          </a:p>
          <a:p>
            <a:pPr lvl="1">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sz="2400" dirty="0">
                <a:ea typeface="SimHei" panose="02010609060101010101" pitchFamily="49" charset="-122"/>
                <a:cs typeface="Times New Roman" panose="02020603050405020304" pitchFamily="18" charset="0"/>
                <a:sym typeface="Times New Roman" panose="02020603050405020304"/>
              </a:rPr>
              <a:t>0</a:t>
            </a:r>
            <a:r>
              <a:rPr lang="zh-CN" altLang="en-US" sz="2400" dirty="0">
                <a:ea typeface="SimHei" panose="02010609060101010101" pitchFamily="49" charset="-122"/>
                <a:cs typeface="Times New Roman" panose="02020603050405020304" pitchFamily="18" charset="0"/>
                <a:sym typeface="Times New Roman" panose="02020603050405020304"/>
              </a:rPr>
              <a:t>： 流处理，低延迟</a:t>
            </a:r>
            <a:endParaRPr lang="en-US" altLang="zh-CN" sz="2400" dirty="0">
              <a:ea typeface="SimHei" panose="02010609060101010101" pitchFamily="49" charset="-122"/>
              <a:cs typeface="Times New Roman" panose="02020603050405020304" pitchFamily="18" charset="0"/>
              <a:sym typeface="Times New Roman" panose="02020603050405020304"/>
            </a:endParaRPr>
          </a:p>
          <a:p>
            <a:pPr lvl="1">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2400" dirty="0">
                <a:ea typeface="SimHei" panose="02010609060101010101" pitchFamily="49" charset="-122"/>
                <a:cs typeface="Times New Roman" panose="02020603050405020304" pitchFamily="18" charset="0"/>
                <a:sym typeface="Times New Roman" panose="02020603050405020304"/>
              </a:rPr>
              <a:t>无限大： 批处理，高吞吐量</a:t>
            </a:r>
            <a:endParaRPr kumimoji="1" lang="zh-CN" altLang="en-US" sz="2400" dirty="0">
              <a:ea typeface="SimHei" panose="02010609060101010101" pitchFamily="49" charset="-12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12A90-F5CF-3B4E-8311-77388130E2F2}"/>
              </a:ext>
            </a:extLst>
          </p:cNvPr>
          <p:cNvSpPr>
            <a:spLocks noGrp="1"/>
          </p:cNvSpPr>
          <p:nvPr>
            <p:ph type="title"/>
          </p:nvPr>
        </p:nvSpPr>
        <p:spPr/>
        <p:txBody>
          <a:bodyPr/>
          <a:lstStyle/>
          <a:p>
            <a:r>
              <a:rPr lang="en" altLang="zh-CN" sz="4800" b="1" dirty="0" err="1">
                <a:solidFill>
                  <a:srgbClr val="1723FF"/>
                </a:solidFill>
                <a:ea typeface="SimHei" panose="02010609060101010101" pitchFamily="49" charset="-122"/>
                <a:cs typeface="Times New Roman" panose="02020603050405020304"/>
                <a:sym typeface="Times New Roman" panose="02020603050405020304"/>
              </a:rPr>
              <a:t>Flink</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的恰好一次语义</a:t>
            </a:r>
            <a:endParaRPr kumimoji="1" lang="zh-CN" altLang="en-US" sz="4800" dirty="0">
              <a:solidFill>
                <a:srgbClr val="1723FF"/>
              </a:solidFill>
              <a:ea typeface="SimHei" panose="02010609060101010101" pitchFamily="49" charset="-122"/>
            </a:endParaRPr>
          </a:p>
        </p:txBody>
      </p:sp>
      <p:sp>
        <p:nvSpPr>
          <p:cNvPr id="211" name="Shape 211"/>
          <p:cNvSpPr/>
          <p:nvPr/>
        </p:nvSpPr>
        <p:spPr>
          <a:xfrm>
            <a:off x="257734" y="205757"/>
            <a:ext cx="8229601" cy="878841"/>
          </a:xfrm>
          <a:prstGeom prst="rect">
            <a:avLst/>
          </a:prstGeom>
          <a:ln w="12700">
            <a:miter lim="400000"/>
          </a:ln>
        </p:spPr>
        <p:txBody>
          <a:bodyPr lIns="45719" rIns="45719" anchor="ctr">
            <a:norm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602" y="3923425"/>
            <a:ext cx="7369591" cy="2800800"/>
          </a:xfrm>
          <a:prstGeom prst="rect">
            <a:avLst/>
          </a:prstGeom>
        </p:spPr>
      </p:pic>
      <p:sp>
        <p:nvSpPr>
          <p:cNvPr id="3" name="内容占位符 2">
            <a:extLst>
              <a:ext uri="{FF2B5EF4-FFF2-40B4-BE49-F238E27FC236}">
                <a16:creationId xmlns:a16="http://schemas.microsoft.com/office/drawing/2014/main" id="{567125FC-138E-AB4F-B5EC-A7D8870FCD57}"/>
              </a:ext>
            </a:extLst>
          </p:cNvPr>
          <p:cNvSpPr>
            <a:spLocks noGrp="1"/>
          </p:cNvSpPr>
          <p:nvPr>
            <p:ph idx="1"/>
          </p:nvPr>
        </p:nvSpPr>
        <p:spPr>
          <a:xfrm>
            <a:off x="49626" y="1166018"/>
            <a:ext cx="9124122" cy="2707005"/>
          </a:xfrm>
        </p:spPr>
        <p:txBody>
          <a:bodyPr/>
          <a:lstStyle/>
          <a:p>
            <a:pPr>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2800" dirty="0">
                <a:ea typeface="SimHei" panose="02010609060101010101" pitchFamily="49" charset="-122"/>
                <a:cs typeface="Times New Roman" panose="02020603050405020304" pitchFamily="18" charset="0"/>
                <a:sym typeface="Times New Roman" panose="02020603050405020304"/>
              </a:rPr>
              <a:t>Flink利用</a:t>
            </a:r>
            <a:r>
              <a:rPr lang="en-US" altLang="zh-CN" sz="2800" dirty="0" err="1">
                <a:ea typeface="SimHei" panose="02010609060101010101" pitchFamily="49" charset="-122"/>
                <a:cs typeface="Times New Roman" panose="02020603050405020304" pitchFamily="18" charset="0"/>
                <a:sym typeface="Times New Roman" panose="02020603050405020304"/>
              </a:rPr>
              <a:t>Chandy-Lamport</a:t>
            </a:r>
            <a:r>
              <a:rPr lang="zh-CN" altLang="en-US" sz="2800" dirty="0">
                <a:ea typeface="SimHei" panose="02010609060101010101" pitchFamily="49" charset="-122"/>
                <a:cs typeface="Times New Roman" panose="02020603050405020304" pitchFamily="18" charset="0"/>
                <a:sym typeface="Times New Roman" panose="02020603050405020304"/>
              </a:rPr>
              <a:t>算法原理，</a:t>
            </a:r>
            <a:r>
              <a:rPr lang="zh-CN" altLang="en-US" sz="2800" dirty="0">
                <a:ea typeface="SimHei" panose="02010609060101010101" pitchFamily="49" charset="-122"/>
                <a:cs typeface="Times New Roman" panose="02020603050405020304" pitchFamily="18" charset="0"/>
              </a:rPr>
              <a:t>基于分布式快照与可部分重发的数据源实现了“恰好一次”</a:t>
            </a:r>
            <a:r>
              <a:rPr lang="en-US" altLang="zh-CN" sz="2800" dirty="0">
                <a:ea typeface="SimHei" panose="02010609060101010101" pitchFamily="49" charset="-122"/>
                <a:cs typeface="Times New Roman" panose="02020603050405020304" pitchFamily="18" charset="0"/>
              </a:rPr>
              <a:t>(EO) </a:t>
            </a:r>
            <a:r>
              <a:rPr lang="zh-CN" altLang="en-US" sz="2800" dirty="0">
                <a:ea typeface="SimHei" panose="02010609060101010101" pitchFamily="49" charset="-122"/>
                <a:cs typeface="Times New Roman" panose="02020603050405020304" pitchFamily="18" charset="0"/>
              </a:rPr>
              <a:t>语义</a:t>
            </a:r>
          </a:p>
          <a:p>
            <a:pPr>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2800" dirty="0">
                <a:ea typeface="SimHei" panose="02010609060101010101" pitchFamily="49" charset="-122"/>
                <a:cs typeface="Times New Roman" panose="02020603050405020304" pitchFamily="18" charset="0"/>
                <a:sym typeface="Times New Roman" panose="02020603050405020304"/>
              </a:rPr>
              <a:t>按照用户自定义的分布式快照间隔时间，Flink会定时在所有数据源中插入一种特殊的快照标记消息，这些快照标记消息和其他消息一样在DAG中流动，但是不会被用户定义的业务逻辑所处理</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82369F1-BBA5-D740-A352-09C836F21C28}"/>
              </a:ext>
            </a:extLst>
          </p:cNvPr>
          <p:cNvSpPr>
            <a:spLocks noGrp="1"/>
          </p:cNvSpPr>
          <p:nvPr>
            <p:ph type="title"/>
          </p:nvPr>
        </p:nvSpPr>
        <p:spPr/>
        <p:txBody>
          <a:bodyPr/>
          <a:lstStyle/>
          <a:p>
            <a:r>
              <a:rPr lang="zh-CN" altLang="en-US" sz="4800" b="1" dirty="0">
                <a:solidFill>
                  <a:srgbClr val="1723FF"/>
                </a:solidFill>
                <a:ea typeface="SimHei" panose="02010609060101010101" pitchFamily="49" charset="-122"/>
                <a:cs typeface="Times New Roman" panose="02020603050405020304"/>
                <a:sym typeface="Times New Roman" panose="02020603050405020304"/>
              </a:rPr>
              <a:t>微批处理系统：</a:t>
            </a:r>
            <a:r>
              <a:rPr lang="en" altLang="zh-CN" sz="4800" b="1" dirty="0">
                <a:solidFill>
                  <a:srgbClr val="1723FF"/>
                </a:solidFill>
                <a:ea typeface="SimHei" panose="02010609060101010101" pitchFamily="49" charset="-122"/>
                <a:cs typeface="Times New Roman" panose="02020603050405020304"/>
                <a:sym typeface="Times New Roman" panose="02020603050405020304"/>
              </a:rPr>
              <a:t>Spark Streaming</a:t>
            </a:r>
            <a:endParaRPr kumimoji="1" lang="zh-CN" altLang="en-US" sz="4800" dirty="0">
              <a:solidFill>
                <a:srgbClr val="1723FF"/>
              </a:solidFill>
              <a:ea typeface="SimHei" panose="02010609060101010101" pitchFamily="49" charset="-122"/>
            </a:endParaRPr>
          </a:p>
        </p:txBody>
      </p:sp>
      <p:sp>
        <p:nvSpPr>
          <p:cNvPr id="205" name="Shape 205"/>
          <p:cNvSpPr/>
          <p:nvPr/>
        </p:nvSpPr>
        <p:spPr>
          <a:xfrm>
            <a:off x="96213" y="347089"/>
            <a:ext cx="8863229" cy="700405"/>
          </a:xfrm>
          <a:prstGeom prst="rect">
            <a:avLst/>
          </a:prstGeom>
          <a:ln w="12700">
            <a:miter lim="400000"/>
          </a:ln>
        </p:spPr>
        <p:txBody>
          <a:bodyPr lIns="45719" rIns="45719" anchor="ctr">
            <a:sp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6" name="图片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41074" y="1981200"/>
            <a:ext cx="5337332" cy="1864009"/>
          </a:xfrm>
          <a:prstGeom prst="rect">
            <a:avLst/>
          </a:prstGeom>
          <a:solidFill>
            <a:schemeClr val="bg1"/>
          </a:solidFill>
        </p:spPr>
      </p:pic>
      <p:sp>
        <p:nvSpPr>
          <p:cNvPr id="7" name="Shape 141"/>
          <p:cNvSpPr>
            <a:spLocks noGrp="1"/>
          </p:cNvSpPr>
          <p:nvPr>
            <p:ph idx="1"/>
          </p:nvPr>
        </p:nvSpPr>
        <p:spPr>
          <a:xfrm>
            <a:off x="19878" y="1086814"/>
            <a:ext cx="9124122" cy="1143000"/>
          </a:xfrm>
          <a:prstGeom prst="rect">
            <a:avLst/>
          </a:prstGeom>
        </p:spPr>
        <p:txBody>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sz="3200" dirty="0">
                <a:ea typeface="SimHei" panose="02010609060101010101" pitchFamily="49" charset="-122"/>
                <a:cs typeface="Times New Roman" panose="02020603050405020304" pitchFamily="18" charset="0"/>
                <a:sym typeface="Times New Roman" panose="02020603050405020304"/>
              </a:rPr>
              <a:t>Spark streaming</a:t>
            </a:r>
            <a:r>
              <a:rPr lang="zh-CN" altLang="en-US" sz="3200" dirty="0">
                <a:ea typeface="SimHei" panose="02010609060101010101" pitchFamily="49" charset="-122"/>
                <a:cs typeface="Times New Roman" panose="02020603050405020304" pitchFamily="18" charset="0"/>
                <a:sym typeface="Times New Roman" panose="02020603050405020304"/>
              </a:rPr>
              <a:t>是</a:t>
            </a:r>
            <a:r>
              <a:rPr lang="en-US" altLang="zh-CN" sz="3200" dirty="0">
                <a:ea typeface="SimHei" panose="02010609060101010101" pitchFamily="49" charset="-122"/>
                <a:cs typeface="Times New Roman" panose="02020603050405020304" pitchFamily="18" charset="0"/>
                <a:sym typeface="Times New Roman" panose="02020603050405020304"/>
              </a:rPr>
              <a:t>Spark</a:t>
            </a:r>
            <a:r>
              <a:rPr lang="zh-CN" altLang="en-US" sz="3200" dirty="0">
                <a:ea typeface="SimHei" panose="02010609060101010101" pitchFamily="49" charset="-122"/>
                <a:cs typeface="Times New Roman" panose="02020603050405020304" pitchFamily="18" charset="0"/>
                <a:sym typeface="Times New Roman" panose="02020603050405020304"/>
              </a:rPr>
              <a:t>核心</a:t>
            </a:r>
            <a:r>
              <a:rPr lang="en-US" altLang="zh-CN" sz="3200" dirty="0">
                <a:ea typeface="SimHei" panose="02010609060101010101" pitchFamily="49" charset="-122"/>
                <a:cs typeface="Times New Roman" panose="02020603050405020304" pitchFamily="18" charset="0"/>
                <a:sym typeface="Times New Roman" panose="02020603050405020304"/>
              </a:rPr>
              <a:t>API</a:t>
            </a:r>
            <a:r>
              <a:rPr lang="zh-CN" altLang="en-US" sz="3200" dirty="0">
                <a:ea typeface="SimHei" panose="02010609060101010101" pitchFamily="49" charset="-122"/>
                <a:cs typeface="Times New Roman" panose="02020603050405020304" pitchFamily="18" charset="0"/>
                <a:sym typeface="Times New Roman" panose="02020603050405020304"/>
              </a:rPr>
              <a:t>的扩展，是代表性的基于</a:t>
            </a:r>
            <a:r>
              <a:rPr lang="zh-CN" altLang="en-US" sz="3200" dirty="0">
                <a:solidFill>
                  <a:srgbClr val="CC00CC"/>
                </a:solidFill>
                <a:ea typeface="SimHei" panose="02010609060101010101" pitchFamily="49" charset="-122"/>
                <a:cs typeface="Times New Roman" panose="02020603050405020304" pitchFamily="18" charset="0"/>
                <a:sym typeface="Times New Roman" panose="02020603050405020304"/>
              </a:rPr>
              <a:t>微批处理模型</a:t>
            </a:r>
            <a:r>
              <a:rPr lang="zh-CN" altLang="en-US" sz="3200" dirty="0">
                <a:ea typeface="SimHei" panose="02010609060101010101" pitchFamily="49" charset="-122"/>
                <a:cs typeface="Times New Roman" panose="02020603050405020304" pitchFamily="18" charset="0"/>
                <a:sym typeface="Times New Roman" panose="02020603050405020304"/>
              </a:rPr>
              <a:t>的流处理系统</a:t>
            </a:r>
            <a:endParaRPr lang="en-US" altLang="zh-CN" sz="3200" dirty="0">
              <a:ea typeface="SimHei" panose="02010609060101010101" pitchFamily="49" charset="-122"/>
              <a:cs typeface="Times New Roman" panose="02020603050405020304" pitchFamily="18" charset="0"/>
              <a:sym typeface="Times New Roman" panose="02020603050405020304"/>
            </a:endParaRPr>
          </a:p>
        </p:txBody>
      </p:sp>
      <p:grpSp>
        <p:nvGrpSpPr>
          <p:cNvPr id="2" name="组合 1"/>
          <p:cNvGrpSpPr/>
          <p:nvPr/>
        </p:nvGrpSpPr>
        <p:grpSpPr>
          <a:xfrm>
            <a:off x="2556615" y="3653155"/>
            <a:ext cx="4506251" cy="3204845"/>
            <a:chOff x="2556615" y="3653155"/>
            <a:chExt cx="4506251" cy="3204845"/>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6615" y="3653155"/>
              <a:ext cx="4506251" cy="3204845"/>
            </a:xfrm>
            <a:prstGeom prst="rect">
              <a:avLst/>
            </a:prstGeom>
          </p:spPr>
        </p:pic>
        <p:sp>
          <p:nvSpPr>
            <p:cNvPr id="8" name="矩形 7"/>
            <p:cNvSpPr/>
            <p:nvPr/>
          </p:nvSpPr>
          <p:spPr>
            <a:xfrm>
              <a:off x="3706023" y="4214026"/>
              <a:ext cx="1220400" cy="720000"/>
            </a:xfrm>
            <a:prstGeom prst="rect">
              <a:avLst/>
            </a:prstGeom>
            <a:noFill/>
            <a:ln w="19050" cap="flat">
              <a:solidFill>
                <a:srgbClr val="CC00CC"/>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no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09C31A5-25E6-134D-BEDB-7759C3716324}"/>
              </a:ext>
            </a:extLst>
          </p:cNvPr>
          <p:cNvSpPr>
            <a:spLocks noGrp="1"/>
          </p:cNvSpPr>
          <p:nvPr>
            <p:ph type="title"/>
          </p:nvPr>
        </p:nvSpPr>
        <p:spPr/>
        <p:txBody>
          <a:bodyPr/>
          <a:lstStyle/>
          <a:p>
            <a:r>
              <a:rPr lang="en-US" altLang="zh-CN" sz="4800" b="1" dirty="0">
                <a:solidFill>
                  <a:srgbClr val="1723FF"/>
                </a:solidFill>
                <a:ea typeface="SimHei" panose="02010609060101010101" pitchFamily="49" charset="-122"/>
                <a:cs typeface="Times New Roman" panose="02020603050405020304"/>
                <a:sym typeface="Times New Roman" panose="02020603050405020304"/>
              </a:rPr>
              <a:t>Spark Streaming: </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离散流</a:t>
            </a:r>
            <a:endParaRPr kumimoji="1" lang="zh-CN" altLang="en-US" sz="4800" dirty="0">
              <a:solidFill>
                <a:srgbClr val="1723FF"/>
              </a:solidFill>
              <a:ea typeface="SimHei" panose="02010609060101010101" pitchFamily="49" charset="-122"/>
            </a:endParaRPr>
          </a:p>
        </p:txBody>
      </p:sp>
      <p:sp>
        <p:nvSpPr>
          <p:cNvPr id="205" name="Shape 205"/>
          <p:cNvSpPr/>
          <p:nvPr/>
        </p:nvSpPr>
        <p:spPr>
          <a:xfrm>
            <a:off x="96213" y="346426"/>
            <a:ext cx="8863229" cy="701731"/>
          </a:xfrm>
          <a:prstGeom prst="rect">
            <a:avLst/>
          </a:prstGeom>
          <a:ln w="12700">
            <a:miter lim="400000"/>
          </a:ln>
        </p:spPr>
        <p:txBody>
          <a:bodyPr lIns="45719" rIns="45719" anchor="ctr">
            <a:sp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5" name="Shape 141"/>
          <p:cNvSpPr>
            <a:spLocks noGrp="1"/>
          </p:cNvSpPr>
          <p:nvPr>
            <p:ph idx="1"/>
          </p:nvPr>
        </p:nvSpPr>
        <p:spPr>
          <a:xfrm>
            <a:off x="19878" y="1086814"/>
            <a:ext cx="9124122" cy="1433362"/>
          </a:xfrm>
          <a:prstGeom prst="rect">
            <a:avLst/>
          </a:prstGeom>
        </p:spPr>
        <p:txBody>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en-US" altLang="zh-CN" sz="2800" dirty="0">
                <a:ea typeface="SimHei" panose="02010609060101010101" pitchFamily="49" charset="-122"/>
                <a:cs typeface="Times New Roman" panose="02020603050405020304" pitchFamily="18" charset="0"/>
                <a:sym typeface="Times New Roman" panose="02020603050405020304"/>
              </a:rPr>
              <a:t>Spark streaming</a:t>
            </a:r>
            <a:r>
              <a:rPr lang="zh-CN" altLang="en-US" sz="2800" dirty="0">
                <a:ea typeface="SimHei" panose="02010609060101010101" pitchFamily="49" charset="-122"/>
                <a:cs typeface="Times New Roman" panose="02020603050405020304" pitchFamily="18" charset="0"/>
                <a:sym typeface="Times New Roman" panose="02020603050405020304"/>
              </a:rPr>
              <a:t>中数据的基本抽象为</a:t>
            </a:r>
            <a:r>
              <a:rPr lang="zh-CN" altLang="en-US" sz="2800" dirty="0">
                <a:solidFill>
                  <a:srgbClr val="0033CC"/>
                </a:solidFill>
                <a:ea typeface="SimHei" panose="02010609060101010101" pitchFamily="49" charset="-122"/>
                <a:cs typeface="Times New Roman" panose="02020603050405020304" pitchFamily="18" charset="0"/>
                <a:sym typeface="Times New Roman" panose="02020603050405020304"/>
              </a:rPr>
              <a:t>离散流</a:t>
            </a:r>
            <a:endParaRPr lang="en-US" altLang="zh-CN" sz="2800" dirty="0">
              <a:solidFill>
                <a:srgbClr val="0033CC"/>
              </a:solidFill>
              <a:ea typeface="SimHei" panose="02010609060101010101" pitchFamily="49" charset="-122"/>
              <a:cs typeface="Times New Roman" panose="02020603050405020304" pitchFamily="18" charset="0"/>
              <a:sym typeface="Times New Roman" panose="02020603050405020304"/>
            </a:endParaRPr>
          </a:p>
          <a:p>
            <a:pPr lvl="1">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2400" dirty="0">
                <a:ea typeface="SimHei" panose="02010609060101010101" pitchFamily="49" charset="-122"/>
                <a:cs typeface="Times New Roman" panose="02020603050405020304" pitchFamily="18" charset="0"/>
                <a:sym typeface="Times New Roman" panose="02020603050405020304"/>
              </a:rPr>
              <a:t>数据元组根据固定时间区间（如每隔</a:t>
            </a:r>
            <a:r>
              <a:rPr lang="en-US" altLang="zh-CN" sz="2400" dirty="0">
                <a:ea typeface="SimHei" panose="02010609060101010101" pitchFamily="49" charset="-122"/>
                <a:cs typeface="Times New Roman" panose="02020603050405020304" pitchFamily="18" charset="0"/>
                <a:sym typeface="Times New Roman" panose="02020603050405020304"/>
              </a:rPr>
              <a:t>1</a:t>
            </a:r>
            <a:r>
              <a:rPr lang="zh-CN" altLang="en-US" sz="2400" dirty="0">
                <a:ea typeface="SimHei" panose="02010609060101010101" pitchFamily="49" charset="-122"/>
                <a:cs typeface="Times New Roman" panose="02020603050405020304" pitchFamily="18" charset="0"/>
                <a:sym typeface="Times New Roman" panose="02020603050405020304"/>
              </a:rPr>
              <a:t>秒）划分微批，通过</a:t>
            </a:r>
            <a:r>
              <a:rPr lang="en-US" altLang="zh-CN" sz="2400" dirty="0">
                <a:ea typeface="SimHei" panose="02010609060101010101" pitchFamily="49" charset="-122"/>
                <a:cs typeface="Times New Roman" panose="02020603050405020304" pitchFamily="18" charset="0"/>
                <a:sym typeface="Times New Roman" panose="02020603050405020304"/>
              </a:rPr>
              <a:t>Spark</a:t>
            </a:r>
            <a:r>
              <a:rPr lang="zh-CN" altLang="en-US" sz="2400" dirty="0">
                <a:ea typeface="SimHei" panose="02010609060101010101" pitchFamily="49" charset="-122"/>
                <a:cs typeface="Times New Roman" panose="02020603050405020304" pitchFamily="18" charset="0"/>
                <a:sym typeface="Times New Roman" panose="02020603050405020304"/>
              </a:rPr>
              <a:t>引擎转化</a:t>
            </a:r>
            <a:r>
              <a:rPr lang="en-US" altLang="zh-CN" sz="2400" dirty="0">
                <a:ea typeface="SimHei" panose="02010609060101010101" pitchFamily="49" charset="-122"/>
                <a:cs typeface="Times New Roman" panose="02020603050405020304" pitchFamily="18" charset="0"/>
                <a:sym typeface="Times New Roman" panose="02020603050405020304"/>
              </a:rPr>
              <a:t>RDD</a:t>
            </a:r>
            <a:r>
              <a:rPr lang="zh-CN" altLang="en-US" sz="2400" dirty="0">
                <a:ea typeface="SimHei" panose="02010609060101010101" pitchFamily="49" charset="-122"/>
                <a:cs typeface="Times New Roman" panose="02020603050405020304" pitchFamily="18" charset="0"/>
                <a:sym typeface="Times New Roman" panose="02020603050405020304"/>
              </a:rPr>
              <a:t>并进行处理</a:t>
            </a:r>
            <a:endParaRPr lang="en-US" altLang="zh-CN" sz="2400" dirty="0">
              <a:ea typeface="SimHei" panose="02010609060101010101" pitchFamily="49" charset="-122"/>
              <a:cs typeface="Times New Roman" panose="02020603050405020304" pitchFamily="18" charset="0"/>
              <a:sym typeface="Times New Roman" panose="02020603050405020304"/>
            </a:endParaRPr>
          </a:p>
        </p:txBody>
      </p:sp>
      <p:grpSp>
        <p:nvGrpSpPr>
          <p:cNvPr id="2" name="组合 1"/>
          <p:cNvGrpSpPr/>
          <p:nvPr/>
        </p:nvGrpSpPr>
        <p:grpSpPr>
          <a:xfrm>
            <a:off x="687611" y="2472124"/>
            <a:ext cx="8178576" cy="1825582"/>
            <a:chOff x="687612" y="2730162"/>
            <a:chExt cx="8178576" cy="1825582"/>
          </a:xfrm>
          <a:solidFill>
            <a:schemeClr val="bg1"/>
          </a:solidFill>
        </p:grpSpPr>
        <p:pic>
          <p:nvPicPr>
            <p:cNvPr id="6" name="图片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7612" y="2730162"/>
              <a:ext cx="8178576" cy="1825582"/>
            </a:xfrm>
            <a:prstGeom prst="rect">
              <a:avLst/>
            </a:prstGeom>
            <a:grpFill/>
          </p:spPr>
        </p:pic>
        <p:sp>
          <p:nvSpPr>
            <p:cNvPr id="8" name="文本框 7"/>
            <p:cNvSpPr txBox="1"/>
            <p:nvPr/>
          </p:nvSpPr>
          <p:spPr>
            <a:xfrm>
              <a:off x="1039732" y="3025277"/>
              <a:ext cx="1119268" cy="646331"/>
            </a:xfrm>
            <a:prstGeom prst="rect">
              <a:avLst/>
            </a:prstGeom>
            <a:grpFill/>
          </p:spPr>
          <p:txBody>
            <a:bodyPr wrap="square" rtlCol="0" anchor="t">
              <a:spAutoFit/>
            </a:bodyPr>
            <a:lstStyle/>
            <a:p>
              <a:pPr algn="ctr"/>
              <a:r>
                <a:rPr lang="zh-CN" altLang="en-US" dirty="0">
                  <a:solidFill>
                    <a:schemeClr val="tx1"/>
                  </a:solidFill>
                  <a:latin typeface="Calibri" panose="020F0502020204030204" charset="0"/>
                  <a:sym typeface="+mn-ea"/>
                </a:rPr>
                <a:t>输入</a:t>
              </a:r>
              <a:endParaRPr lang="en-US" altLang="zh-CN" dirty="0">
                <a:solidFill>
                  <a:schemeClr val="tx1"/>
                </a:solidFill>
                <a:latin typeface="Calibri" panose="020F0502020204030204" charset="0"/>
                <a:sym typeface="+mn-ea"/>
              </a:endParaRPr>
            </a:p>
            <a:p>
              <a:pPr algn="ctr"/>
              <a:r>
                <a:rPr lang="zh-CN" altLang="en-US" dirty="0">
                  <a:solidFill>
                    <a:schemeClr val="tx1"/>
                  </a:solidFill>
                  <a:latin typeface="Calibri" panose="020F0502020204030204" charset="0"/>
                  <a:sym typeface="+mn-ea"/>
                </a:rPr>
                <a:t>数据</a:t>
              </a:r>
              <a:endParaRPr lang="en-US" altLang="zh-CN" dirty="0">
                <a:solidFill>
                  <a:schemeClr val="tx1"/>
                </a:solidFill>
                <a:latin typeface="Calibri" panose="020F0502020204030204" charset="0"/>
              </a:endParaRPr>
            </a:p>
          </p:txBody>
        </p:sp>
        <p:sp>
          <p:nvSpPr>
            <p:cNvPr id="9" name="文本框 8"/>
            <p:cNvSpPr txBox="1"/>
            <p:nvPr/>
          </p:nvSpPr>
          <p:spPr>
            <a:xfrm>
              <a:off x="4101266" y="3025277"/>
              <a:ext cx="1119268" cy="646331"/>
            </a:xfrm>
            <a:prstGeom prst="rect">
              <a:avLst/>
            </a:prstGeom>
            <a:grpFill/>
          </p:spPr>
          <p:txBody>
            <a:bodyPr wrap="square" rtlCol="0" anchor="t">
              <a:spAutoFit/>
            </a:bodyPr>
            <a:lstStyle/>
            <a:p>
              <a:pPr algn="ctr"/>
              <a:r>
                <a:rPr lang="zh-CN" altLang="en-US" dirty="0">
                  <a:solidFill>
                    <a:schemeClr val="tx1"/>
                  </a:solidFill>
                  <a:latin typeface="Calibri" panose="020F0502020204030204" charset="0"/>
                  <a:sym typeface="+mn-ea"/>
                </a:rPr>
                <a:t>批量输入数据</a:t>
              </a:r>
              <a:endParaRPr lang="en-US" altLang="zh-CN" dirty="0">
                <a:solidFill>
                  <a:schemeClr val="tx1"/>
                </a:solidFill>
                <a:latin typeface="Calibri" panose="020F0502020204030204" charset="0"/>
              </a:endParaRPr>
            </a:p>
          </p:txBody>
        </p:sp>
        <p:sp>
          <p:nvSpPr>
            <p:cNvPr id="10" name="文本框 9"/>
            <p:cNvSpPr txBox="1"/>
            <p:nvPr/>
          </p:nvSpPr>
          <p:spPr>
            <a:xfrm>
              <a:off x="6832600" y="3013136"/>
              <a:ext cx="1623788" cy="646331"/>
            </a:xfrm>
            <a:prstGeom prst="rect">
              <a:avLst/>
            </a:prstGeom>
            <a:grpFill/>
          </p:spPr>
          <p:txBody>
            <a:bodyPr wrap="square" rtlCol="0" anchor="t">
              <a:spAutoFit/>
            </a:bodyPr>
            <a:lstStyle/>
            <a:p>
              <a:pPr algn="ctr"/>
              <a:r>
                <a:rPr lang="zh-CN" altLang="en-US" dirty="0">
                  <a:solidFill>
                    <a:schemeClr val="tx1"/>
                  </a:solidFill>
                  <a:latin typeface="Calibri" panose="020F0502020204030204" charset="0"/>
                  <a:sym typeface="+mn-ea"/>
                </a:rPr>
                <a:t>批量处理</a:t>
              </a:r>
              <a:endParaRPr lang="en-US" altLang="zh-CN" dirty="0">
                <a:solidFill>
                  <a:schemeClr val="tx1"/>
                </a:solidFill>
                <a:latin typeface="Calibri" panose="020F0502020204030204" charset="0"/>
                <a:sym typeface="+mn-ea"/>
              </a:endParaRPr>
            </a:p>
            <a:p>
              <a:pPr algn="ctr"/>
              <a:r>
                <a:rPr lang="zh-CN" altLang="en-US" dirty="0">
                  <a:solidFill>
                    <a:schemeClr val="tx1"/>
                  </a:solidFill>
                  <a:latin typeface="Calibri" panose="020F0502020204030204" charset="0"/>
                  <a:sym typeface="+mn-ea"/>
                </a:rPr>
                <a:t>数据</a:t>
              </a:r>
              <a:endParaRPr lang="en-US" altLang="zh-CN" dirty="0">
                <a:solidFill>
                  <a:schemeClr val="tx1"/>
                </a:solidFill>
                <a:latin typeface="Calibri" panose="020F0502020204030204" charset="0"/>
              </a:endParaRPr>
            </a:p>
          </p:txBody>
        </p:sp>
      </p:grpSp>
      <p:grpSp>
        <p:nvGrpSpPr>
          <p:cNvPr id="3" name="组合 2"/>
          <p:cNvGrpSpPr>
            <a:grpSpLocks noChangeAspect="1"/>
          </p:cNvGrpSpPr>
          <p:nvPr/>
        </p:nvGrpSpPr>
        <p:grpSpPr>
          <a:xfrm>
            <a:off x="-230436" y="4368800"/>
            <a:ext cx="9782669" cy="2142774"/>
            <a:chOff x="-114435" y="4478176"/>
            <a:chExt cx="9782669" cy="2142774"/>
          </a:xfrm>
          <a:solidFill>
            <a:schemeClr val="bg1"/>
          </a:solidFill>
        </p:grpSpPr>
        <p:pic>
          <p:nvPicPr>
            <p:cNvPr id="7" name="图片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4435" y="4478176"/>
              <a:ext cx="9782669" cy="2142774"/>
            </a:xfrm>
            <a:prstGeom prst="rect">
              <a:avLst/>
            </a:prstGeom>
            <a:grpFill/>
          </p:spPr>
        </p:pic>
        <p:sp>
          <p:nvSpPr>
            <p:cNvPr id="16" name="文本框 15"/>
            <p:cNvSpPr txBox="1"/>
            <p:nvPr/>
          </p:nvSpPr>
          <p:spPr>
            <a:xfrm>
              <a:off x="1916032" y="5376596"/>
              <a:ext cx="1119268" cy="646331"/>
            </a:xfrm>
            <a:prstGeom prst="rect">
              <a:avLst/>
            </a:prstGeom>
            <a:grpFill/>
          </p:spPr>
          <p:txBody>
            <a:bodyPr wrap="square" rtlCol="0" anchor="t">
              <a:spAutoFit/>
            </a:bodyPr>
            <a:lstStyle/>
            <a:p>
              <a:pPr algn="ctr"/>
              <a:r>
                <a:rPr lang="zh-CN" altLang="en-US" dirty="0">
                  <a:solidFill>
                    <a:schemeClr val="tx1"/>
                  </a:solidFill>
                  <a:latin typeface="Calibri" panose="020F0502020204030204" charset="0"/>
                  <a:sym typeface="+mn-ea"/>
                </a:rPr>
                <a:t>时刻</a:t>
              </a:r>
              <a:r>
                <a:rPr lang="en-US" altLang="zh-CN" dirty="0">
                  <a:solidFill>
                    <a:schemeClr val="tx1"/>
                  </a:solidFill>
                  <a:latin typeface="Calibri" panose="020F0502020204030204" charset="0"/>
                  <a:sym typeface="+mn-ea"/>
                </a:rPr>
                <a:t>0</a:t>
              </a:r>
              <a:r>
                <a:rPr lang="zh-CN" altLang="en-US" dirty="0">
                  <a:solidFill>
                    <a:schemeClr val="tx1"/>
                  </a:solidFill>
                  <a:latin typeface="Calibri" panose="020F0502020204030204" charset="0"/>
                  <a:sym typeface="+mn-ea"/>
                </a:rPr>
                <a:t>到</a:t>
              </a:r>
              <a:r>
                <a:rPr lang="en-US" altLang="zh-CN" dirty="0">
                  <a:solidFill>
                    <a:schemeClr val="tx1"/>
                  </a:solidFill>
                  <a:latin typeface="Calibri" panose="020F0502020204030204" charset="0"/>
                  <a:sym typeface="+mn-ea"/>
                </a:rPr>
                <a:t>1</a:t>
              </a:r>
              <a:r>
                <a:rPr lang="zh-CN" altLang="en-US" dirty="0">
                  <a:solidFill>
                    <a:schemeClr val="tx1"/>
                  </a:solidFill>
                  <a:latin typeface="Calibri" panose="020F0502020204030204" charset="0"/>
                  <a:sym typeface="+mn-ea"/>
                </a:rPr>
                <a:t>的数据</a:t>
              </a:r>
              <a:endParaRPr lang="en-US" altLang="zh-CN" dirty="0">
                <a:solidFill>
                  <a:schemeClr val="tx1"/>
                </a:solidFill>
                <a:latin typeface="Calibri" panose="020F0502020204030204" charset="0"/>
              </a:endParaRPr>
            </a:p>
          </p:txBody>
        </p:sp>
        <p:sp>
          <p:nvSpPr>
            <p:cNvPr id="17" name="文本框 16"/>
            <p:cNvSpPr txBox="1"/>
            <p:nvPr/>
          </p:nvSpPr>
          <p:spPr>
            <a:xfrm>
              <a:off x="3768564" y="5389278"/>
              <a:ext cx="1119268" cy="646331"/>
            </a:xfrm>
            <a:prstGeom prst="rect">
              <a:avLst/>
            </a:prstGeom>
            <a:grpFill/>
          </p:spPr>
          <p:txBody>
            <a:bodyPr wrap="square" rtlCol="0" anchor="t">
              <a:spAutoFit/>
            </a:bodyPr>
            <a:lstStyle/>
            <a:p>
              <a:pPr algn="ctr"/>
              <a:r>
                <a:rPr lang="zh-CN" altLang="en-US" dirty="0">
                  <a:solidFill>
                    <a:schemeClr val="tx1"/>
                  </a:solidFill>
                  <a:latin typeface="Calibri" panose="020F0502020204030204" charset="0"/>
                  <a:sym typeface="+mn-ea"/>
                </a:rPr>
                <a:t>时刻</a:t>
              </a:r>
              <a:r>
                <a:rPr lang="en-US" altLang="zh-CN" dirty="0">
                  <a:solidFill>
                    <a:schemeClr val="tx1"/>
                  </a:solidFill>
                  <a:latin typeface="Calibri" panose="020F0502020204030204" charset="0"/>
                  <a:sym typeface="+mn-ea"/>
                </a:rPr>
                <a:t>1</a:t>
              </a:r>
              <a:r>
                <a:rPr lang="zh-CN" altLang="en-US" dirty="0">
                  <a:solidFill>
                    <a:schemeClr val="tx1"/>
                  </a:solidFill>
                  <a:latin typeface="Calibri" panose="020F0502020204030204" charset="0"/>
                  <a:sym typeface="+mn-ea"/>
                </a:rPr>
                <a:t>到</a:t>
              </a:r>
              <a:r>
                <a:rPr lang="en-US" altLang="zh-CN" dirty="0">
                  <a:solidFill>
                    <a:schemeClr val="tx1"/>
                  </a:solidFill>
                  <a:latin typeface="Calibri" panose="020F0502020204030204" charset="0"/>
                  <a:sym typeface="+mn-ea"/>
                </a:rPr>
                <a:t>2</a:t>
              </a:r>
              <a:r>
                <a:rPr lang="zh-CN" altLang="en-US" dirty="0">
                  <a:solidFill>
                    <a:schemeClr val="tx1"/>
                  </a:solidFill>
                  <a:latin typeface="Calibri" panose="020F0502020204030204" charset="0"/>
                  <a:sym typeface="+mn-ea"/>
                </a:rPr>
                <a:t>的数据</a:t>
              </a:r>
              <a:endParaRPr lang="en-US" altLang="zh-CN" dirty="0">
                <a:solidFill>
                  <a:schemeClr val="tx1"/>
                </a:solidFill>
                <a:latin typeface="Calibri" panose="020F0502020204030204" charset="0"/>
              </a:endParaRPr>
            </a:p>
          </p:txBody>
        </p:sp>
        <p:sp>
          <p:nvSpPr>
            <p:cNvPr id="18" name="文本框 17"/>
            <p:cNvSpPr txBox="1"/>
            <p:nvPr/>
          </p:nvSpPr>
          <p:spPr>
            <a:xfrm>
              <a:off x="5629030" y="5389253"/>
              <a:ext cx="1119268" cy="646331"/>
            </a:xfrm>
            <a:prstGeom prst="rect">
              <a:avLst/>
            </a:prstGeom>
            <a:grpFill/>
          </p:spPr>
          <p:txBody>
            <a:bodyPr wrap="square" rtlCol="0" anchor="t">
              <a:spAutoFit/>
            </a:bodyPr>
            <a:lstStyle/>
            <a:p>
              <a:pPr algn="ctr"/>
              <a:r>
                <a:rPr lang="zh-CN" altLang="en-US" dirty="0">
                  <a:solidFill>
                    <a:schemeClr val="tx1"/>
                  </a:solidFill>
                  <a:latin typeface="Calibri" panose="020F0502020204030204" charset="0"/>
                  <a:sym typeface="+mn-ea"/>
                </a:rPr>
                <a:t>时刻</a:t>
              </a:r>
              <a:r>
                <a:rPr lang="en-US" altLang="zh-CN" dirty="0">
                  <a:solidFill>
                    <a:schemeClr val="tx1"/>
                  </a:solidFill>
                  <a:latin typeface="Calibri" panose="020F0502020204030204" charset="0"/>
                  <a:sym typeface="+mn-ea"/>
                </a:rPr>
                <a:t>2</a:t>
              </a:r>
              <a:r>
                <a:rPr lang="zh-CN" altLang="en-US" dirty="0">
                  <a:solidFill>
                    <a:schemeClr val="tx1"/>
                  </a:solidFill>
                  <a:latin typeface="Calibri" panose="020F0502020204030204" charset="0"/>
                  <a:sym typeface="+mn-ea"/>
                </a:rPr>
                <a:t>到</a:t>
              </a:r>
              <a:r>
                <a:rPr lang="en-US" altLang="zh-CN" dirty="0">
                  <a:solidFill>
                    <a:schemeClr val="tx1"/>
                  </a:solidFill>
                  <a:latin typeface="Calibri" panose="020F0502020204030204" charset="0"/>
                  <a:sym typeface="+mn-ea"/>
                </a:rPr>
                <a:t>3</a:t>
              </a:r>
              <a:r>
                <a:rPr lang="zh-CN" altLang="en-US" dirty="0">
                  <a:solidFill>
                    <a:schemeClr val="tx1"/>
                  </a:solidFill>
                  <a:latin typeface="Calibri" panose="020F0502020204030204" charset="0"/>
                  <a:sym typeface="+mn-ea"/>
                </a:rPr>
                <a:t>的数据</a:t>
              </a:r>
              <a:endParaRPr lang="en-US" altLang="zh-CN" dirty="0">
                <a:solidFill>
                  <a:schemeClr val="tx1"/>
                </a:solidFill>
                <a:latin typeface="Calibri" panose="020F0502020204030204" charset="0"/>
              </a:endParaRPr>
            </a:p>
          </p:txBody>
        </p:sp>
        <p:sp>
          <p:nvSpPr>
            <p:cNvPr id="19" name="文本框 18"/>
            <p:cNvSpPr txBox="1"/>
            <p:nvPr/>
          </p:nvSpPr>
          <p:spPr>
            <a:xfrm>
              <a:off x="7394956" y="5374453"/>
              <a:ext cx="1119268" cy="646331"/>
            </a:xfrm>
            <a:prstGeom prst="rect">
              <a:avLst/>
            </a:prstGeom>
            <a:grpFill/>
          </p:spPr>
          <p:txBody>
            <a:bodyPr wrap="square" rtlCol="0" anchor="t">
              <a:spAutoFit/>
            </a:bodyPr>
            <a:lstStyle/>
            <a:p>
              <a:pPr algn="ctr"/>
              <a:r>
                <a:rPr lang="zh-CN" altLang="en-US" dirty="0">
                  <a:solidFill>
                    <a:schemeClr val="tx1"/>
                  </a:solidFill>
                  <a:latin typeface="Calibri" panose="020F0502020204030204" charset="0"/>
                  <a:sym typeface="+mn-ea"/>
                </a:rPr>
                <a:t>时刻</a:t>
              </a:r>
              <a:r>
                <a:rPr lang="en-US" altLang="zh-CN" dirty="0">
                  <a:solidFill>
                    <a:schemeClr val="tx1"/>
                  </a:solidFill>
                  <a:latin typeface="Calibri" panose="020F0502020204030204" charset="0"/>
                  <a:sym typeface="+mn-ea"/>
                </a:rPr>
                <a:t>3</a:t>
              </a:r>
              <a:r>
                <a:rPr lang="zh-CN" altLang="en-US" dirty="0">
                  <a:solidFill>
                    <a:schemeClr val="tx1"/>
                  </a:solidFill>
                  <a:latin typeface="Calibri" panose="020F0502020204030204" charset="0"/>
                  <a:sym typeface="+mn-ea"/>
                </a:rPr>
                <a:t>到</a:t>
              </a:r>
              <a:r>
                <a:rPr lang="en-US" altLang="zh-CN" dirty="0">
                  <a:solidFill>
                    <a:schemeClr val="tx1"/>
                  </a:solidFill>
                  <a:latin typeface="Calibri" panose="020F0502020204030204" charset="0"/>
                  <a:sym typeface="+mn-ea"/>
                </a:rPr>
                <a:t>4</a:t>
              </a:r>
              <a:r>
                <a:rPr lang="zh-CN" altLang="en-US" dirty="0">
                  <a:solidFill>
                    <a:schemeClr val="tx1"/>
                  </a:solidFill>
                  <a:latin typeface="Calibri" panose="020F0502020204030204" charset="0"/>
                  <a:sym typeface="+mn-ea"/>
                </a:rPr>
                <a:t>的数据</a:t>
              </a:r>
              <a:endParaRPr lang="en-US" altLang="zh-CN" dirty="0">
                <a:solidFill>
                  <a:schemeClr val="tx1"/>
                </a:solidFill>
                <a:latin typeface="Calibri" panose="020F0502020204030204" charset="0"/>
              </a:endParaRPr>
            </a:p>
          </p:txBody>
        </p:sp>
        <p:sp>
          <p:nvSpPr>
            <p:cNvPr id="20" name="文本框 19"/>
            <p:cNvSpPr txBox="1"/>
            <p:nvPr/>
          </p:nvSpPr>
          <p:spPr>
            <a:xfrm>
              <a:off x="87232" y="5502012"/>
              <a:ext cx="1119268" cy="369332"/>
            </a:xfrm>
            <a:prstGeom prst="rect">
              <a:avLst/>
            </a:prstGeom>
            <a:grpFill/>
          </p:spPr>
          <p:txBody>
            <a:bodyPr wrap="square" rtlCol="0" anchor="t">
              <a:spAutoFit/>
            </a:bodyPr>
            <a:lstStyle/>
            <a:p>
              <a:pPr algn="ctr"/>
              <a:r>
                <a:rPr lang="zh-CN" altLang="en-US" dirty="0">
                  <a:solidFill>
                    <a:schemeClr val="tx1"/>
                  </a:solidFill>
                  <a:latin typeface="Calibri" panose="020F0502020204030204" charset="0"/>
                  <a:sym typeface="+mn-ea"/>
                </a:rPr>
                <a:t>离散流</a:t>
              </a:r>
              <a:endParaRPr lang="en-US" altLang="zh-CN" dirty="0">
                <a:solidFill>
                  <a:schemeClr val="tx1"/>
                </a:solidFill>
                <a:latin typeface="Calibri" panose="020F0502020204030204" charset="0"/>
              </a:endParaRPr>
            </a:p>
          </p:txBody>
        </p:sp>
      </p:gr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2364AB-2DF7-3847-8F8C-75E7EF3A4E74}"/>
              </a:ext>
            </a:extLst>
          </p:cNvPr>
          <p:cNvSpPr>
            <a:spLocks noGrp="1"/>
          </p:cNvSpPr>
          <p:nvPr>
            <p:ph type="title"/>
          </p:nvPr>
        </p:nvSpPr>
        <p:spPr/>
        <p:txBody>
          <a:bodyPr/>
          <a:lstStyle/>
          <a:p>
            <a:r>
              <a:rPr lang="en-US" altLang="zh-CN" sz="4800" b="1" dirty="0">
                <a:solidFill>
                  <a:srgbClr val="1723FF"/>
                </a:solidFill>
                <a:ea typeface="SimHei" panose="02010609060101010101" pitchFamily="49" charset="-122"/>
                <a:cs typeface="Times New Roman" panose="02020603050405020304"/>
                <a:sym typeface="Times New Roman" panose="02020603050405020304"/>
              </a:rPr>
              <a:t>Spark Streaming</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中的</a:t>
            </a:r>
            <a:r>
              <a:rPr lang="en-US" altLang="zh-CN" sz="4800" b="1" dirty="0">
                <a:solidFill>
                  <a:srgbClr val="1723FF"/>
                </a:solidFill>
                <a:ea typeface="SimHei" panose="02010609060101010101" pitchFamily="49" charset="-122"/>
                <a:cs typeface="Times New Roman" panose="02020603050405020304"/>
                <a:sym typeface="Times New Roman" panose="02020603050405020304"/>
              </a:rPr>
              <a:t>DAG</a:t>
            </a:r>
            <a:r>
              <a:rPr lang="zh-CN" altLang="en-US" sz="4800" b="1" dirty="0">
                <a:solidFill>
                  <a:srgbClr val="1723FF"/>
                </a:solidFill>
                <a:ea typeface="SimHei" panose="02010609060101010101" pitchFamily="49" charset="-122"/>
                <a:cs typeface="Times New Roman" panose="02020603050405020304"/>
                <a:sym typeface="Times New Roman" panose="02020603050405020304"/>
              </a:rPr>
              <a:t>模型</a:t>
            </a:r>
            <a:endParaRPr kumimoji="1" lang="zh-CN" altLang="en-US" sz="4800" dirty="0">
              <a:solidFill>
                <a:srgbClr val="1723FF"/>
              </a:solidFill>
              <a:ea typeface="SimHei" panose="02010609060101010101" pitchFamily="49" charset="-122"/>
            </a:endParaRPr>
          </a:p>
        </p:txBody>
      </p:sp>
      <p:sp>
        <p:nvSpPr>
          <p:cNvPr id="205" name="Shape 205"/>
          <p:cNvSpPr/>
          <p:nvPr/>
        </p:nvSpPr>
        <p:spPr>
          <a:xfrm>
            <a:off x="-373018" y="465533"/>
            <a:ext cx="8863229" cy="701731"/>
          </a:xfrm>
          <a:prstGeom prst="rect">
            <a:avLst/>
          </a:prstGeom>
          <a:ln w="12700">
            <a:miter lim="400000"/>
          </a:ln>
        </p:spPr>
        <p:txBody>
          <a:bodyPr lIns="45719" rIns="45719" anchor="ctr">
            <a:sp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endParaRPr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5" name="Shape 141"/>
          <p:cNvSpPr>
            <a:spLocks noGrp="1"/>
          </p:cNvSpPr>
          <p:nvPr>
            <p:ph idx="1"/>
          </p:nvPr>
        </p:nvSpPr>
        <p:spPr>
          <a:xfrm>
            <a:off x="19878" y="1086814"/>
            <a:ext cx="9124122" cy="701732"/>
          </a:xfrm>
          <a:prstGeom prst="rect">
            <a:avLst/>
          </a:prstGeom>
        </p:spPr>
        <p:txBody>
          <a:bodyPr/>
          <a:lstStyle/>
          <a:p>
            <a:pPr>
              <a:lnSpc>
                <a:spcPct val="100000"/>
              </a:lnSpc>
              <a:defRPr sz="3200">
                <a:latin typeface="Times New Roman" panose="02020603050405020304"/>
                <a:ea typeface="Times New Roman" panose="02020603050405020304"/>
                <a:cs typeface="Times New Roman" panose="02020603050405020304"/>
                <a:sym typeface="Times New Roman" panose="02020603050405020304"/>
              </a:defRPr>
            </a:pPr>
            <a:r>
              <a:rPr lang="zh-CN" altLang="en-US" sz="3200" dirty="0">
                <a:ea typeface="SimHei" panose="02010609060101010101" pitchFamily="49" charset="-122"/>
                <a:cs typeface="Times New Roman" panose="02020603050405020304" pitchFamily="18" charset="0"/>
                <a:sym typeface="Times New Roman" panose="02020603050405020304"/>
              </a:rPr>
              <a:t>数据以微批的形式进行</a:t>
            </a:r>
            <a:r>
              <a:rPr lang="en-US" altLang="zh-CN" sz="3200" dirty="0">
                <a:ea typeface="SimHei" panose="02010609060101010101" pitchFamily="49" charset="-122"/>
                <a:cs typeface="Times New Roman" panose="02020603050405020304" pitchFamily="18" charset="0"/>
                <a:sym typeface="Times New Roman" panose="02020603050405020304"/>
              </a:rPr>
              <a:t>RDD</a:t>
            </a:r>
            <a:r>
              <a:rPr lang="zh-CN" altLang="en-US" sz="3200" dirty="0">
                <a:ea typeface="SimHei" panose="02010609060101010101" pitchFamily="49" charset="-122"/>
                <a:cs typeface="Times New Roman" panose="02020603050405020304" pitchFamily="18" charset="0"/>
                <a:sym typeface="Times New Roman" panose="02020603050405020304"/>
              </a:rPr>
              <a:t>转换</a:t>
            </a:r>
            <a:endParaRPr lang="en-US" altLang="zh-CN" sz="3200" dirty="0">
              <a:ea typeface="SimHei" panose="02010609060101010101" pitchFamily="49" charset="-122"/>
              <a:cs typeface="Times New Roman" panose="02020603050405020304" pitchFamily="18" charset="0"/>
              <a:sym typeface="Times New Roman" panose="02020603050405020304"/>
            </a:endParaRPr>
          </a:p>
        </p:txBody>
      </p:sp>
      <p:pic>
        <p:nvPicPr>
          <p:cNvPr id="21" name="内容占位符 4"/>
          <p:cNvPicPr>
            <a:picLocks noGrp="1" noChangeAspect="1"/>
          </p:cNvPicPr>
          <p:nvPr/>
        </p:nvPicPr>
        <p:blipFill>
          <a:blip r:embed="rId3" cstate="email">
            <a:extLst>
              <a:ext uri="{28A0092B-C50C-407E-A947-70E740481C1C}">
                <a14:useLocalDpi xmlns:a14="http://schemas.microsoft.com/office/drawing/2010/main" val="0"/>
              </a:ext>
            </a:extLst>
          </a:blip>
          <a:stretch>
            <a:fillRect/>
          </a:stretch>
        </p:blipFill>
        <p:spPr>
          <a:xfrm>
            <a:off x="96213" y="2642574"/>
            <a:ext cx="4144377" cy="2920026"/>
          </a:xfrm>
          <a:prstGeom prst="rect">
            <a:avLst/>
          </a:prstGeom>
        </p:spPr>
      </p:pic>
      <p:grpSp>
        <p:nvGrpSpPr>
          <p:cNvPr id="4" name="组合 3"/>
          <p:cNvGrpSpPr/>
          <p:nvPr/>
        </p:nvGrpSpPr>
        <p:grpSpPr>
          <a:xfrm>
            <a:off x="4257473" y="2160632"/>
            <a:ext cx="4886527" cy="3749880"/>
            <a:chOff x="4257473" y="2160632"/>
            <a:chExt cx="4886527" cy="3749880"/>
          </a:xfrm>
        </p:grpSpPr>
        <p:pic>
          <p:nvPicPr>
            <p:cNvPr id="22" name="image32.png"/>
            <p:cNvPicPr>
              <a:picLocks noChangeAspect="1"/>
            </p:cNvPicPr>
            <p:nvPr/>
          </p:nvPicPr>
          <p:blipFill>
            <a:blip r:embed="rId4" cstate="print"/>
            <a:stretch>
              <a:fillRect/>
            </a:stretch>
          </p:blipFill>
          <p:spPr>
            <a:xfrm>
              <a:off x="4257473" y="2160632"/>
              <a:ext cx="4886527" cy="3749880"/>
            </a:xfrm>
            <a:prstGeom prst="rect">
              <a:avLst/>
            </a:prstGeom>
            <a:ln w="12700">
              <a:miter lim="400000"/>
              <a:headEnd/>
              <a:tailEnd/>
            </a:ln>
          </p:spPr>
        </p:pic>
        <p:sp>
          <p:nvSpPr>
            <p:cNvPr id="23" name="文本框 22"/>
            <p:cNvSpPr txBox="1"/>
            <p:nvPr/>
          </p:nvSpPr>
          <p:spPr>
            <a:xfrm>
              <a:off x="4571999" y="5425393"/>
              <a:ext cx="787401" cy="430887"/>
            </a:xfrm>
            <a:prstGeom prst="rect">
              <a:avLst/>
            </a:prstGeom>
            <a:solidFill>
              <a:srgbClr val="FFFFFF"/>
            </a:solidFill>
          </p:spPr>
          <p:txBody>
            <a:bodyPr wrap="square" rtlCol="0" anchor="t">
              <a:spAutoFit/>
            </a:bodyPr>
            <a:lstStyle/>
            <a:p>
              <a:pPr algn="ctr"/>
              <a:r>
                <a:rPr lang="zh-CN" altLang="en-US" sz="1100" dirty="0">
                  <a:solidFill>
                    <a:schemeClr val="tx1"/>
                  </a:solidFill>
                  <a:latin typeface="Calibri" panose="020F0502020204030204" charset="0"/>
                  <a:sym typeface="+mn-ea"/>
                </a:rPr>
                <a:t>批量输出</a:t>
              </a:r>
              <a:endParaRPr lang="en-US" altLang="zh-CN" sz="1100" dirty="0">
                <a:solidFill>
                  <a:schemeClr val="tx1"/>
                </a:solidFill>
                <a:latin typeface="Calibri" panose="020F0502020204030204" charset="0"/>
                <a:sym typeface="+mn-ea"/>
              </a:endParaRPr>
            </a:p>
            <a:p>
              <a:pPr algn="ctr"/>
              <a:r>
                <a:rPr lang="zh-CN" altLang="en-US" sz="1100" dirty="0">
                  <a:solidFill>
                    <a:schemeClr val="tx1"/>
                  </a:solidFill>
                  <a:latin typeface="Calibri" panose="020F0502020204030204" charset="0"/>
                  <a:sym typeface="+mn-ea"/>
                </a:rPr>
                <a:t>结果</a:t>
              </a:r>
              <a:endParaRPr lang="en-US" altLang="zh-CN" sz="1100" dirty="0">
                <a:solidFill>
                  <a:schemeClr val="tx1"/>
                </a:solidFill>
                <a:latin typeface="Calibri" panose="020F0502020204030204" charset="0"/>
              </a:endParaRPr>
            </a:p>
          </p:txBody>
        </p:sp>
      </p:gr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7C9DF9F-8017-504A-9506-84FDEE2B4E48}"/>
              </a:ext>
            </a:extLst>
          </p:cNvPr>
          <p:cNvSpPr>
            <a:spLocks noGrp="1"/>
          </p:cNvSpPr>
          <p:nvPr>
            <p:ph type="title"/>
          </p:nvPr>
        </p:nvSpPr>
        <p:spPr>
          <a:xfrm>
            <a:off x="0" y="-4446"/>
            <a:ext cx="9144000" cy="1089044"/>
          </a:xfrm>
        </p:spPr>
        <p:txBody>
          <a:bodyPr/>
          <a:lstStyle/>
          <a:p>
            <a:r>
              <a:rPr lang="zh-CN" altLang="en-US" sz="4800" b="1" dirty="0">
                <a:solidFill>
                  <a:srgbClr val="1723FF"/>
                </a:solidFill>
              </a:rPr>
              <a:t>代表性流处理应用</a:t>
            </a:r>
            <a:endParaRPr kumimoji="1" lang="zh-CN" altLang="en-US" sz="4800" b="1" dirty="0">
              <a:solidFill>
                <a:srgbClr val="1723FF"/>
              </a:solidFill>
            </a:endParaRPr>
          </a:p>
        </p:txBody>
      </p:sp>
      <p:sp>
        <p:nvSpPr>
          <p:cNvPr id="123" name="Shape 123"/>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dirty="0"/>
          </a:p>
        </p:txBody>
      </p:sp>
      <p:pic>
        <p:nvPicPr>
          <p:cNvPr id="124" name="image5.png"/>
          <p:cNvPicPr>
            <a:picLocks noChangeAspect="1"/>
          </p:cNvPicPr>
          <p:nvPr/>
        </p:nvPicPr>
        <p:blipFill>
          <a:blip r:embed="rId2" cstate="print"/>
          <a:stretch>
            <a:fillRect/>
          </a:stretch>
        </p:blipFill>
        <p:spPr>
          <a:xfrm>
            <a:off x="4940300" y="1031875"/>
            <a:ext cx="3945966" cy="2551583"/>
          </a:xfrm>
          <a:prstGeom prst="rect">
            <a:avLst/>
          </a:prstGeom>
          <a:ln w="12700">
            <a:miter lim="400000"/>
            <a:headEnd/>
            <a:tailEnd/>
          </a:ln>
        </p:spPr>
      </p:pic>
      <p:pic>
        <p:nvPicPr>
          <p:cNvPr id="125" name="image6.jpeg"/>
          <p:cNvPicPr>
            <a:picLocks noChangeAspect="1"/>
          </p:cNvPicPr>
          <p:nvPr/>
        </p:nvPicPr>
        <p:blipFill>
          <a:blip r:embed="rId3" cstate="print"/>
          <a:stretch>
            <a:fillRect/>
          </a:stretch>
        </p:blipFill>
        <p:spPr>
          <a:xfrm>
            <a:off x="5182870" y="4226742"/>
            <a:ext cx="3225801" cy="1981429"/>
          </a:xfrm>
          <a:prstGeom prst="rect">
            <a:avLst/>
          </a:prstGeom>
          <a:ln w="3175">
            <a:solidFill>
              <a:srgbClr val="BFBFBF"/>
            </a:solidFill>
          </a:ln>
        </p:spPr>
      </p:pic>
      <p:sp>
        <p:nvSpPr>
          <p:cNvPr id="127" name="Shape 127"/>
          <p:cNvSpPr/>
          <p:nvPr/>
        </p:nvSpPr>
        <p:spPr>
          <a:xfrm>
            <a:off x="1265555" y="3632200"/>
            <a:ext cx="3535046" cy="408940"/>
          </a:xfrm>
          <a:prstGeom prst="rect">
            <a:avLst/>
          </a:prstGeom>
          <a:ln w="12700">
            <a:miter lim="400000"/>
          </a:ln>
        </p:spPr>
        <p:txBody>
          <a:bodyPr lIns="45719" rIns="45719">
            <a:spAutoFit/>
          </a:bodyPr>
          <a:lstStyle/>
          <a:p>
            <a:pPr lvl="1">
              <a:spcBef>
                <a:spcPts val="1800"/>
              </a:spcBef>
              <a:defRPr>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sz="2000" dirty="0" err="1">
                <a:latin typeface="SimHei" panose="02010609060101010101" pitchFamily="49" charset="-122"/>
                <a:ea typeface="SimHei" panose="02010609060101010101" pitchFamily="49" charset="-122"/>
              </a:rPr>
              <a:t>天猫“双十一</a:t>
            </a:r>
            <a:r>
              <a:rPr sz="2000" dirty="0">
                <a:latin typeface="SimHei" panose="02010609060101010101" pitchFamily="49" charset="-122"/>
                <a:ea typeface="SimHei" panose="02010609060101010101" pitchFamily="49" charset="-122"/>
              </a:rPr>
              <a:t>”</a:t>
            </a:r>
          </a:p>
        </p:txBody>
      </p:sp>
      <p:sp>
        <p:nvSpPr>
          <p:cNvPr id="128" name="Shape 128"/>
          <p:cNvSpPr/>
          <p:nvPr/>
        </p:nvSpPr>
        <p:spPr>
          <a:xfrm>
            <a:off x="5061584" y="3660140"/>
            <a:ext cx="3225801" cy="400110"/>
          </a:xfrm>
          <a:prstGeom prst="rect">
            <a:avLst/>
          </a:prstGeom>
          <a:ln w="12700">
            <a:miter lim="400000"/>
          </a:ln>
        </p:spPr>
        <p:txBody>
          <a:bodyPr wrap="square" lIns="45719" rIns="45719">
            <a:spAutoFit/>
          </a:bodyPr>
          <a:lstStyle/>
          <a:p>
            <a:pPr lvl="1">
              <a:spcBef>
                <a:spcPts val="1800"/>
              </a:spcBef>
              <a:defRPr>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sz="2000" dirty="0" err="1">
                <a:latin typeface="SimHei" panose="02010609060101010101" pitchFamily="49" charset="-122"/>
                <a:ea typeface="SimHei" panose="02010609060101010101" pitchFamily="49" charset="-122"/>
              </a:rPr>
              <a:t>滴滴实时交通</a:t>
            </a:r>
            <a:r>
              <a:rPr lang="zh-CN" altLang="en-US" sz="2000" dirty="0">
                <a:latin typeface="SimHei" panose="02010609060101010101" pitchFamily="49" charset="-122"/>
                <a:ea typeface="SimHei" panose="02010609060101010101" pitchFamily="49" charset="-122"/>
              </a:rPr>
              <a:t>路况</a:t>
            </a:r>
            <a:r>
              <a:rPr sz="2000" dirty="0" err="1">
                <a:latin typeface="SimHei" panose="02010609060101010101" pitchFamily="49" charset="-122"/>
                <a:ea typeface="SimHei" panose="02010609060101010101" pitchFamily="49" charset="-122"/>
              </a:rPr>
              <a:t>监测</a:t>
            </a:r>
            <a:endParaRPr sz="2000" dirty="0">
              <a:latin typeface="SimHei" panose="02010609060101010101" pitchFamily="49" charset="-122"/>
              <a:ea typeface="SimHei" panose="02010609060101010101" pitchFamily="49" charset="-122"/>
            </a:endParaRPr>
          </a:p>
        </p:txBody>
      </p:sp>
      <p:grpSp>
        <p:nvGrpSpPr>
          <p:cNvPr id="131" name="Group 131"/>
          <p:cNvGrpSpPr/>
          <p:nvPr/>
        </p:nvGrpSpPr>
        <p:grpSpPr>
          <a:xfrm>
            <a:off x="1827531" y="4050782"/>
            <a:ext cx="1611630" cy="2240163"/>
            <a:chOff x="0" y="0"/>
            <a:chExt cx="1633854" cy="2350017"/>
          </a:xfrm>
        </p:grpSpPr>
        <p:pic>
          <p:nvPicPr>
            <p:cNvPr id="129" name="image8.png"/>
            <p:cNvPicPr>
              <a:picLocks noChangeAspect="1"/>
            </p:cNvPicPr>
            <p:nvPr/>
          </p:nvPicPr>
          <p:blipFill>
            <a:blip r:embed="rId4" cstate="print"/>
            <a:stretch>
              <a:fillRect/>
            </a:stretch>
          </p:blipFill>
          <p:spPr>
            <a:xfrm>
              <a:off x="0" y="0"/>
              <a:ext cx="1633855" cy="2350018"/>
            </a:xfrm>
            <a:prstGeom prst="rect">
              <a:avLst/>
            </a:prstGeom>
            <a:ln w="3175" cap="flat">
              <a:solidFill>
                <a:srgbClr val="BFBFBF"/>
              </a:solidFill>
              <a:prstDash val="solid"/>
              <a:round/>
            </a:ln>
            <a:effectLst/>
          </p:spPr>
        </p:pic>
        <p:pic>
          <p:nvPicPr>
            <p:cNvPr id="130" name="image9.png"/>
            <p:cNvPicPr>
              <a:picLocks noChangeAspect="1"/>
            </p:cNvPicPr>
            <p:nvPr/>
          </p:nvPicPr>
          <p:blipFill>
            <a:blip r:embed="rId5" cstate="print"/>
            <a:stretch>
              <a:fillRect/>
            </a:stretch>
          </p:blipFill>
          <p:spPr>
            <a:xfrm>
              <a:off x="316960" y="26886"/>
              <a:ext cx="143859" cy="157703"/>
            </a:xfrm>
            <a:prstGeom prst="rect">
              <a:avLst/>
            </a:prstGeom>
            <a:ln w="3175" cap="flat">
              <a:solidFill>
                <a:srgbClr val="BFBFBF"/>
              </a:solidFill>
              <a:prstDash val="solid"/>
              <a:round/>
            </a:ln>
            <a:effectLst/>
          </p:spPr>
        </p:pic>
      </p:grpSp>
      <p:sp>
        <p:nvSpPr>
          <p:cNvPr id="132" name="Shape 132"/>
          <p:cNvSpPr/>
          <p:nvPr/>
        </p:nvSpPr>
        <p:spPr>
          <a:xfrm>
            <a:off x="1341119" y="6331584"/>
            <a:ext cx="3100072" cy="408941"/>
          </a:xfrm>
          <a:prstGeom prst="rect">
            <a:avLst/>
          </a:prstGeom>
          <a:ln w="12700">
            <a:miter lim="400000"/>
          </a:ln>
        </p:spPr>
        <p:txBody>
          <a:bodyPr lIns="45719" rIns="45719">
            <a:spAutoFit/>
          </a:bodyPr>
          <a:lstStyle/>
          <a:p>
            <a:pPr lvl="1">
              <a:spcBef>
                <a:spcPts val="1800"/>
              </a:spcBef>
              <a:defRPr>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sz="2000">
                <a:latin typeface="SimHei" panose="02010609060101010101" pitchFamily="49" charset="-122"/>
                <a:ea typeface="SimHei" panose="02010609060101010101" pitchFamily="49" charset="-122"/>
              </a:rPr>
              <a:t>微博实时热搜</a:t>
            </a:r>
          </a:p>
        </p:txBody>
      </p:sp>
      <p:sp>
        <p:nvSpPr>
          <p:cNvPr id="133" name="Shape 133"/>
          <p:cNvSpPr/>
          <p:nvPr/>
        </p:nvSpPr>
        <p:spPr>
          <a:xfrm>
            <a:off x="5704840" y="6290945"/>
            <a:ext cx="2408555" cy="400110"/>
          </a:xfrm>
          <a:prstGeom prst="rect">
            <a:avLst/>
          </a:prstGeom>
          <a:ln w="12700">
            <a:miter lim="400000"/>
          </a:ln>
        </p:spPr>
        <p:txBody>
          <a:bodyPr lIns="45719" rIns="45719">
            <a:spAutoFit/>
          </a:bodyPr>
          <a:lstStyle/>
          <a:p>
            <a:pPr lvl="1">
              <a:spcBef>
                <a:spcPts val="1800"/>
              </a:spcBef>
              <a:defRPr>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sz="2000" dirty="0">
                <a:latin typeface="SimHei" panose="02010609060101010101" pitchFamily="49" charset="-122"/>
                <a:ea typeface="SimHei" panose="02010609060101010101" pitchFamily="49" charset="-122"/>
              </a:rPr>
              <a:t>在线市场</a:t>
            </a:r>
            <a:r>
              <a:rPr sz="2000" dirty="0" err="1">
                <a:latin typeface="SimHei" panose="02010609060101010101" pitchFamily="49" charset="-122"/>
                <a:ea typeface="SimHei" panose="02010609060101010101" pitchFamily="49" charset="-122"/>
              </a:rPr>
              <a:t>交易</a:t>
            </a:r>
            <a:endParaRPr sz="2000" dirty="0">
              <a:latin typeface="SimHei" panose="02010609060101010101" pitchFamily="49" charset="-122"/>
              <a:ea typeface="SimHei" panose="02010609060101010101" pitchFamily="49" charset="-122"/>
            </a:endParaRPr>
          </a:p>
        </p:txBody>
      </p:sp>
      <p:pic>
        <p:nvPicPr>
          <p:cNvPr id="14" name="图片 13"/>
          <p:cNvPicPr>
            <a:picLocks noChangeAspect="1"/>
          </p:cNvPicPr>
          <p:nvPr/>
        </p:nvPicPr>
        <p:blipFill>
          <a:blip r:embed="rId6" cstate="print"/>
          <a:stretch>
            <a:fillRect/>
          </a:stretch>
        </p:blipFill>
        <p:spPr>
          <a:xfrm>
            <a:off x="660400" y="1051677"/>
            <a:ext cx="3780791" cy="2570409"/>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98DF7E-532F-0F46-A451-4EDF3D83168C}"/>
              </a:ext>
            </a:extLst>
          </p:cNvPr>
          <p:cNvSpPr>
            <a:spLocks noGrp="1"/>
          </p:cNvSpPr>
          <p:nvPr>
            <p:ph type="title"/>
          </p:nvPr>
        </p:nvSpPr>
        <p:spPr>
          <a:xfrm>
            <a:off x="0" y="0"/>
            <a:ext cx="9144000" cy="1143000"/>
          </a:xfrm>
        </p:spPr>
        <p:txBody>
          <a:bodyPr/>
          <a:lstStyle/>
          <a:p>
            <a:r>
              <a:rPr lang="zh-CN" altLang="zh-CN" sz="4800" b="1" dirty="0">
                <a:solidFill>
                  <a:srgbClr val="1723FF"/>
                </a:solidFill>
              </a:rPr>
              <a:t>谁在使用流处理</a:t>
            </a:r>
            <a:endParaRPr kumimoji="1" lang="zh-CN" altLang="en-US" sz="4800" b="1" dirty="0">
              <a:solidFill>
                <a:srgbClr val="1723FF"/>
              </a:solidFill>
            </a:endParaRPr>
          </a:p>
        </p:txBody>
      </p:sp>
      <p:sp>
        <p:nvSpPr>
          <p:cNvPr id="116" name="Shape 116"/>
          <p:cNvSpPr/>
          <p:nvPr/>
        </p:nvSpPr>
        <p:spPr>
          <a:xfrm>
            <a:off x="257734" y="205757"/>
            <a:ext cx="8229601" cy="878841"/>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dirty="0"/>
          </a:p>
        </p:txBody>
      </p:sp>
      <p:graphicFrame>
        <p:nvGraphicFramePr>
          <p:cNvPr id="8" name="对象 7"/>
          <p:cNvGraphicFramePr>
            <a:graphicFrameLocks/>
          </p:cNvGraphicFramePr>
          <p:nvPr>
            <p:extLst>
              <p:ext uri="{D42A27DB-BD31-4B8C-83A1-F6EECF244321}">
                <p14:modId xmlns:p14="http://schemas.microsoft.com/office/powerpoint/2010/main" val="153524422"/>
              </p:ext>
            </p:extLst>
          </p:nvPr>
        </p:nvGraphicFramePr>
        <p:xfrm>
          <a:off x="367030" y="1216237"/>
          <a:ext cx="8619490" cy="5546725"/>
        </p:xfrm>
        <a:graphic>
          <a:graphicData uri="http://schemas.openxmlformats.org/presentationml/2006/ole">
            <mc:AlternateContent xmlns:mc="http://schemas.openxmlformats.org/markup-compatibility/2006">
              <mc:Choice xmlns:v="urn:schemas-microsoft-com:vml" Requires="v">
                <p:oleObj spid="_x0000_s1078" r:id="rId3" imgW="18145100" imgH="10496520" progId="">
                  <p:embed/>
                </p:oleObj>
              </mc:Choice>
              <mc:Fallback>
                <p:oleObj r:id="rId3" imgW="18145100" imgH="10496520" progId="">
                  <p:embed/>
                  <p:pic>
                    <p:nvPicPr>
                      <p:cNvPr id="0" name="Picture 1" descr="image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0" y="1216237"/>
                        <a:ext cx="8619490" cy="554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D877E5A-E170-4C42-9B18-32832CFB7EF2}"/>
              </a:ext>
            </a:extLst>
          </p:cNvPr>
          <p:cNvSpPr>
            <a:spLocks noGrp="1"/>
          </p:cNvSpPr>
          <p:nvPr>
            <p:ph type="title"/>
          </p:nvPr>
        </p:nvSpPr>
        <p:spPr/>
        <p:txBody>
          <a:bodyPr/>
          <a:lstStyle/>
          <a:p>
            <a:r>
              <a:rPr lang="zh-CN" altLang="zh-CN" sz="4800" b="1" dirty="0">
                <a:solidFill>
                  <a:srgbClr val="1723FF"/>
                </a:solidFill>
              </a:rPr>
              <a:t>流处理需求</a:t>
            </a:r>
            <a:endParaRPr kumimoji="1" lang="zh-CN" altLang="en-US" sz="4800" b="1" dirty="0">
              <a:solidFill>
                <a:srgbClr val="1723FF"/>
              </a:solidFill>
            </a:endParaRPr>
          </a:p>
        </p:txBody>
      </p:sp>
      <p:sp>
        <p:nvSpPr>
          <p:cNvPr id="115" name="Shape 115"/>
          <p:cNvSpPr>
            <a:spLocks noGrp="1"/>
          </p:cNvSpPr>
          <p:nvPr>
            <p:ph idx="1"/>
          </p:nvPr>
        </p:nvSpPr>
        <p:spPr>
          <a:xfrm>
            <a:off x="19878" y="1086813"/>
            <a:ext cx="9124122" cy="5481255"/>
          </a:xfrm>
          <a:prstGeom prst="rect">
            <a:avLst/>
          </a:prstGeom>
        </p:spPr>
        <p:txBody>
          <a:bodyPr>
            <a:noAutofit/>
          </a:bodyPr>
          <a:lstStyle/>
          <a:p>
            <a:pPr marL="210185"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dirty="0">
                <a:ea typeface="SimHei" panose="02010609060101010101" pitchFamily="49" charset="-122"/>
                <a:sym typeface="+mn-ea"/>
              </a:rPr>
              <a:t>高吞吐</a:t>
            </a:r>
          </a:p>
          <a:p>
            <a:pPr marL="705485" lvl="1"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en-US" altLang="zh-CN" sz="2600" dirty="0">
                <a:ea typeface="SimHei" panose="02010609060101010101" pitchFamily="49" charset="-122"/>
                <a:sym typeface="+mn-ea"/>
              </a:rPr>
              <a:t>2018</a:t>
            </a:r>
            <a:r>
              <a:rPr lang="zh-CN" altLang="en-US" sz="2600" dirty="0">
                <a:ea typeface="SimHei" panose="02010609060101010101" pitchFamily="49" charset="-122"/>
                <a:sym typeface="+mn-ea"/>
              </a:rPr>
              <a:t>年天猫“双十一”在处理峰值下，实时流处理平台每秒需响应</a:t>
            </a:r>
            <a:r>
              <a:rPr lang="en-US" altLang="zh-CN" sz="2600" dirty="0">
                <a:ea typeface="SimHei" panose="02010609060101010101" pitchFamily="49" charset="-122"/>
                <a:sym typeface="+mn-ea"/>
              </a:rPr>
              <a:t>4200</a:t>
            </a:r>
            <a:r>
              <a:rPr lang="zh-CN" altLang="en-US" sz="2600" dirty="0">
                <a:ea typeface="SimHei" panose="02010609060101010101" pitchFamily="49" charset="-122"/>
                <a:sym typeface="+mn-ea"/>
              </a:rPr>
              <a:t>万次请求</a:t>
            </a:r>
            <a:endParaRPr lang="zh-CN" altLang="en-US" sz="2000" dirty="0">
              <a:ea typeface="SimHei" panose="02010609060101010101" pitchFamily="49" charset="-122"/>
              <a:sym typeface="+mn-ea"/>
            </a:endParaRPr>
          </a:p>
          <a:p>
            <a:pPr marL="210185"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dirty="0">
                <a:ea typeface="SimHei" panose="02010609060101010101" pitchFamily="49" charset="-122"/>
                <a:sym typeface="+mn-ea"/>
              </a:rPr>
              <a:t>低延时</a:t>
            </a:r>
          </a:p>
          <a:p>
            <a:pPr marL="705485" lvl="1"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sz="2600" dirty="0">
                <a:ea typeface="SimHei" panose="02010609060101010101" pitchFamily="49" charset="-122"/>
                <a:sym typeface="+mn-ea"/>
              </a:rPr>
              <a:t>实时路况分析等应用的延时需要在秒级或亚秒级以内</a:t>
            </a:r>
            <a:endParaRPr lang="zh-CN" altLang="en-US" sz="2000" dirty="0">
              <a:ea typeface="SimHei" panose="02010609060101010101" pitchFamily="49" charset="-122"/>
              <a:sym typeface="+mn-ea"/>
            </a:endParaRPr>
          </a:p>
          <a:p>
            <a:pPr marL="210185"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dirty="0">
                <a:ea typeface="SimHei" panose="02010609060101010101" pitchFamily="49" charset="-122"/>
                <a:sym typeface="+mn-ea"/>
              </a:rPr>
              <a:t>可扩展</a:t>
            </a:r>
          </a:p>
          <a:p>
            <a:pPr marL="705485" lvl="1"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sz="2600" dirty="0">
                <a:ea typeface="SimHei" panose="02010609060101010101" pitchFamily="49" charset="-122"/>
                <a:sym typeface="+mn-ea"/>
              </a:rPr>
              <a:t>不同流应用的吞吐需求不同，同种应用的流数据可能具有潮汐性</a:t>
            </a:r>
            <a:endParaRPr lang="zh-CN" altLang="en-US" sz="2000" dirty="0">
              <a:ea typeface="SimHei" panose="02010609060101010101" pitchFamily="49" charset="-122"/>
              <a:sym typeface="+mn-ea"/>
            </a:endParaRPr>
          </a:p>
          <a:p>
            <a:pPr marL="210185"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dirty="0">
                <a:ea typeface="SimHei" panose="02010609060101010101" pitchFamily="49" charset="-122"/>
                <a:sym typeface="+mn-ea"/>
              </a:rPr>
              <a:t>高可用</a:t>
            </a:r>
          </a:p>
          <a:p>
            <a:pPr marL="705485" lvl="1" indent="-210185" defTabSz="840740">
              <a:spcBef>
                <a:spcPts val="900"/>
              </a:spcBef>
              <a:defRPr sz="3310">
                <a:latin typeface="楷体" panose="02010609060101010101" pitchFamily="49" charset="-122"/>
                <a:ea typeface="楷体" panose="02010609060101010101" pitchFamily="49" charset="-122"/>
                <a:cs typeface="楷体" panose="02010609060101010101" pitchFamily="49" charset="-122"/>
                <a:sym typeface="楷体" panose="02010609060101010101" pitchFamily="49" charset="-122"/>
              </a:defRPr>
            </a:pPr>
            <a:r>
              <a:rPr lang="zh-CN" altLang="en-US" sz="2600" dirty="0">
                <a:ea typeface="SimHei" panose="02010609060101010101" pitchFamily="49" charset="-122"/>
                <a:sym typeface="+mn-ea"/>
              </a:rPr>
              <a:t>流处理应用一旦部署，即需要长时间持续无停机处理</a:t>
            </a:r>
          </a:p>
        </p:txBody>
      </p:sp>
      <p:sp>
        <p:nvSpPr>
          <p:cNvPr id="116" name="Shape 116"/>
          <p:cNvSpPr/>
          <p:nvPr/>
        </p:nvSpPr>
        <p:spPr>
          <a:xfrm>
            <a:off x="19878" y="0"/>
            <a:ext cx="9124122" cy="1036973"/>
          </a:xfrm>
          <a:prstGeom prst="rect">
            <a:avLst/>
          </a:prstGeom>
          <a:ln w="12700">
            <a:miter lim="400000"/>
          </a:ln>
        </p:spPr>
        <p:txBody>
          <a:bodyPr lIns="45719" rIns="45719" anchor="ctr">
            <a:normAutofit/>
          </a:bodyPr>
          <a:lstStyle>
            <a:lvl1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lvl1pPr>
          </a:lstStyle>
          <a:p>
            <a:endParaRPr lang="zh-CN" sz="5400" b="1" dirty="0">
              <a:solidFill>
                <a:srgbClr val="1723FF"/>
              </a:solidFill>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5"/>
          <p:cNvSpPr/>
          <p:nvPr/>
        </p:nvSpPr>
        <p:spPr>
          <a:xfrm>
            <a:off x="0" y="1"/>
            <a:ext cx="9144000" cy="1084598"/>
          </a:xfrm>
          <a:prstGeom prst="rect">
            <a:avLst/>
          </a:prstGeom>
          <a:ln w="12700">
            <a:miter lim="400000"/>
          </a:ln>
        </p:spPr>
        <p:txBody>
          <a:bodyPr lIns="45719" rIns="45719" anchor="ctr">
            <a:normAutofit/>
          </a:bodyPr>
          <a:lstStyle/>
          <a:p>
            <a:pPr algn="ctr" defTabSz="914400">
              <a:lnSpc>
                <a:spcPct val="90000"/>
              </a:lnSpc>
              <a:defRPr sz="4400">
                <a:latin typeface="黑体" panose="02010609060101010101" charset="-122"/>
                <a:ea typeface="黑体" panose="02010609060101010101" charset="-122"/>
                <a:cs typeface="黑体" panose="02010609060101010101" charset="-122"/>
                <a:sym typeface="黑体" panose="02010609060101010101" charset="-122"/>
              </a:defRPr>
            </a:pPr>
            <a:r>
              <a:rPr sz="4800" b="1" dirty="0" err="1">
                <a:solidFill>
                  <a:srgbClr val="1723FF"/>
                </a:solidFill>
              </a:rPr>
              <a:t>批处理</a:t>
            </a:r>
            <a:r>
              <a:rPr lang="zh-CN" altLang="en-US" sz="4800" b="1" dirty="0">
                <a:solidFill>
                  <a:srgbClr val="1723FF"/>
                </a:solidFill>
              </a:rPr>
              <a:t>与</a:t>
            </a:r>
            <a:r>
              <a:rPr sz="4800" b="1" dirty="0" err="1">
                <a:solidFill>
                  <a:srgbClr val="1723FF"/>
                </a:solidFill>
              </a:rPr>
              <a:t>流处理</a:t>
            </a:r>
            <a:endParaRPr sz="4800" b="1" dirty="0">
              <a:solidFill>
                <a:srgbClr val="1723FF"/>
              </a:solidFill>
            </a:endParaRPr>
          </a:p>
        </p:txBody>
      </p:sp>
      <p:graphicFrame>
        <p:nvGraphicFramePr>
          <p:cNvPr id="6" name="表格 4"/>
          <p:cNvGraphicFramePr>
            <a:graphicFrameLocks noGrp="1"/>
          </p:cNvGraphicFramePr>
          <p:nvPr>
            <p:extLst>
              <p:ext uri="{D42A27DB-BD31-4B8C-83A1-F6EECF244321}">
                <p14:modId xmlns:p14="http://schemas.microsoft.com/office/powerpoint/2010/main" val="2368444349"/>
              </p:ext>
            </p:extLst>
          </p:nvPr>
        </p:nvGraphicFramePr>
        <p:xfrm>
          <a:off x="55754" y="1084599"/>
          <a:ext cx="8999035" cy="5821680"/>
        </p:xfrm>
        <a:graphic>
          <a:graphicData uri="http://schemas.openxmlformats.org/drawingml/2006/table">
            <a:tbl>
              <a:tblPr/>
              <a:tblGrid>
                <a:gridCol w="1144516">
                  <a:extLst>
                    <a:ext uri="{9D8B030D-6E8A-4147-A177-3AD203B41FA5}">
                      <a16:colId xmlns:a16="http://schemas.microsoft.com/office/drawing/2014/main" val="20000"/>
                    </a:ext>
                  </a:extLst>
                </a:gridCol>
                <a:gridCol w="2715420">
                  <a:extLst>
                    <a:ext uri="{9D8B030D-6E8A-4147-A177-3AD203B41FA5}">
                      <a16:colId xmlns:a16="http://schemas.microsoft.com/office/drawing/2014/main" val="20001"/>
                    </a:ext>
                  </a:extLst>
                </a:gridCol>
                <a:gridCol w="1784100">
                  <a:extLst>
                    <a:ext uri="{9D8B030D-6E8A-4147-A177-3AD203B41FA5}">
                      <a16:colId xmlns:a16="http://schemas.microsoft.com/office/drawing/2014/main" val="20002"/>
                    </a:ext>
                  </a:extLst>
                </a:gridCol>
                <a:gridCol w="3354999">
                  <a:extLst>
                    <a:ext uri="{9D8B030D-6E8A-4147-A177-3AD203B41FA5}">
                      <a16:colId xmlns:a16="http://schemas.microsoft.com/office/drawing/2014/main" val="20003"/>
                    </a:ext>
                  </a:extLst>
                </a:gridCol>
              </a:tblGrid>
              <a:tr h="766895">
                <a:tc>
                  <a:txBody>
                    <a:bodyPr/>
                    <a:lstStyle/>
                    <a:p>
                      <a:pPr algn="ctr">
                        <a:buNone/>
                      </a:pPr>
                      <a:endParaRPr lang="zh-CN" altLang="en-US" sz="2800" b="1" dirty="0">
                        <a:solidFill>
                          <a:srgbClr val="FFFFFF"/>
                        </a:solidFill>
                        <a:latin typeface="SimHei" panose="02010609060101010101" pitchFamily="49" charset="-122"/>
                        <a:ea typeface="SimHei" panose="02010609060101010101" pitchFamily="49" charset="-122"/>
                        <a:cs typeface="微软雅黑" panose="020B0503020204020204"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993232"/>
                    </a:solidFill>
                  </a:tcPr>
                </a:tc>
                <a:tc>
                  <a:txBody>
                    <a:bodyPr/>
                    <a:lstStyle/>
                    <a:p>
                      <a:pPr algn="ctr"/>
                      <a:r>
                        <a:rPr lang="zh-CN" altLang="en-US" sz="2800" b="1" dirty="0">
                          <a:solidFill>
                            <a:srgbClr val="FFFFFF"/>
                          </a:solidFill>
                          <a:latin typeface="SimHei" panose="02010609060101010101" pitchFamily="49" charset="-122"/>
                          <a:ea typeface="SimHei" panose="02010609060101010101" pitchFamily="49" charset="-122"/>
                          <a:cs typeface="微软雅黑" panose="020B0503020204020204" charset="-122"/>
                        </a:rPr>
                        <a:t>数据源</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993232"/>
                    </a:solidFill>
                  </a:tcPr>
                </a:tc>
                <a:tc>
                  <a:txBody>
                    <a:bodyPr/>
                    <a:lstStyle/>
                    <a:p>
                      <a:pPr algn="ctr"/>
                      <a:r>
                        <a:rPr lang="zh-CN" altLang="en-US" sz="2800" b="1" dirty="0">
                          <a:solidFill>
                            <a:srgbClr val="FFFFFF"/>
                          </a:solidFill>
                          <a:latin typeface="SimHei" panose="02010609060101010101" pitchFamily="49" charset="-122"/>
                          <a:ea typeface="SimHei" panose="02010609060101010101" pitchFamily="49" charset="-122"/>
                          <a:cs typeface="微软雅黑" panose="020B0503020204020204" charset="-122"/>
                        </a:rPr>
                        <a:t>处理方式特点</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993232"/>
                    </a:solidFill>
                  </a:tcPr>
                </a:tc>
                <a:tc>
                  <a:txBody>
                    <a:bodyPr/>
                    <a:lstStyle/>
                    <a:p>
                      <a:pPr algn="ctr"/>
                      <a:r>
                        <a:rPr lang="zh-CN" altLang="en-US" sz="2800" b="1" dirty="0">
                          <a:solidFill>
                            <a:srgbClr val="FFFFFF"/>
                          </a:solidFill>
                          <a:latin typeface="SimHei" panose="02010609060101010101" pitchFamily="49" charset="-122"/>
                          <a:ea typeface="SimHei" panose="02010609060101010101" pitchFamily="49" charset="-122"/>
                          <a:cs typeface="微软雅黑" panose="020B0503020204020204" charset="-122"/>
                        </a:rPr>
                        <a:t>特征</a:t>
                      </a: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993232"/>
                    </a:solidFill>
                  </a:tcPr>
                </a:tc>
                <a:extLst>
                  <a:ext uri="{0D108BD9-81ED-4DB2-BD59-A6C34878D82A}">
                    <a16:rowId xmlns:a16="http://schemas.microsoft.com/office/drawing/2014/main" val="10000"/>
                  </a:ext>
                </a:extLst>
              </a:tr>
              <a:tr h="1802361">
                <a:tc>
                  <a:txBody>
                    <a:bodyPr/>
                    <a:lstStyle/>
                    <a:p>
                      <a:pPr algn="ctr">
                        <a:buNone/>
                      </a:pPr>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批处理</a:t>
                      </a: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ECDCD"/>
                    </a:solidFill>
                  </a:tcPr>
                </a:tc>
                <a:tc>
                  <a:txBody>
                    <a:bodyPr/>
                    <a:lstStyle/>
                    <a:p>
                      <a:pPr algn="l"/>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数据库、文件系统等持久化存储的，可被反复处理的大量有界的历史数据</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ECDCD"/>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成批处理</a:t>
                      </a:r>
                      <a:endParaRPr lang="en-US" altLang="zh-CN" sz="2800" dirty="0">
                        <a:solidFill>
                          <a:schemeClr val="tx1"/>
                        </a:solidFill>
                        <a:latin typeface="SimHei" panose="02010609060101010101" pitchFamily="49" charset="-122"/>
                        <a:ea typeface="SimHei" panose="02010609060101010101" pitchFamily="49" charset="-122"/>
                        <a:cs typeface="微软雅黑" panose="020B0503020204020204" charset="-122"/>
                      </a:endParaRPr>
                    </a:p>
                    <a:p>
                      <a:pPr algn="l"/>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数据划分</a:t>
                      </a:r>
                      <a:endParaRPr lang="en-US" altLang="zh-CN" sz="2800" dirty="0">
                        <a:solidFill>
                          <a:schemeClr val="tx1"/>
                        </a:solidFill>
                        <a:latin typeface="SimHei" panose="02010609060101010101" pitchFamily="49" charset="-122"/>
                        <a:ea typeface="SimHei" panose="02010609060101010101" pitchFamily="49" charset="-122"/>
                        <a:cs typeface="微软雅黑" panose="020B0503020204020204" charset="-122"/>
                      </a:endParaRPr>
                    </a:p>
                    <a:p>
                      <a:pPr algn="l"/>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分工合作</a:t>
                      </a:r>
                      <a:endParaRPr lang="en-US" altLang="zh-CN" sz="2800" dirty="0">
                        <a:solidFill>
                          <a:schemeClr val="tx1"/>
                        </a:solidFill>
                        <a:latin typeface="SimHei" panose="02010609060101010101" pitchFamily="49" charset="-122"/>
                        <a:ea typeface="SimHei" panose="02010609060101010101" pitchFamily="49" charset="-122"/>
                        <a:cs typeface="微软雅黑" panose="020B0503020204020204"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ECDCD"/>
                    </a:solidFill>
                  </a:tcPr>
                </a:tc>
                <a:tc>
                  <a:txBody>
                    <a:bodyPr/>
                    <a:lstStyle/>
                    <a:p>
                      <a:pPr algn="l"/>
                      <a:r>
                        <a:rPr lang="en-US" altLang="zh-CN" sz="2800" dirty="0">
                          <a:solidFill>
                            <a:schemeClr val="tx1"/>
                          </a:solidFill>
                          <a:latin typeface="SimHei" panose="02010609060101010101" pitchFamily="49" charset="-122"/>
                          <a:ea typeface="SimHei" panose="02010609060101010101" pitchFamily="49" charset="-122"/>
                          <a:cs typeface="微软雅黑" panose="020B0503020204020204" charset="-122"/>
                        </a:rPr>
                        <a:t>&gt; </a:t>
                      </a:r>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追求数据处理的高并行、高吞吐</a:t>
                      </a:r>
                    </a:p>
                    <a:p>
                      <a:pPr algn="l"/>
                      <a:r>
                        <a:rPr lang="en-US" altLang="zh-CN" sz="2800" dirty="0">
                          <a:solidFill>
                            <a:schemeClr val="tx1"/>
                          </a:solidFill>
                          <a:latin typeface="SimHei" panose="02010609060101010101" pitchFamily="49" charset="-122"/>
                          <a:ea typeface="SimHei" panose="02010609060101010101" pitchFamily="49" charset="-122"/>
                          <a:cs typeface="微软雅黑" panose="020B0503020204020204" charset="-122"/>
                        </a:rPr>
                        <a:t>&gt; </a:t>
                      </a:r>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注重对全体数据的计算和处理</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ECDCD"/>
                    </a:solidFill>
                  </a:tcPr>
                </a:tc>
                <a:extLst>
                  <a:ext uri="{0D108BD9-81ED-4DB2-BD59-A6C34878D82A}">
                    <a16:rowId xmlns:a16="http://schemas.microsoft.com/office/drawing/2014/main" val="10001"/>
                  </a:ext>
                </a:extLst>
              </a:tr>
              <a:tr h="2103104">
                <a:tc>
                  <a:txBody>
                    <a:bodyPr/>
                    <a:lstStyle/>
                    <a:p>
                      <a:pPr algn="ctr">
                        <a:buNone/>
                      </a:pPr>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流处理</a:t>
                      </a: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FE8E8"/>
                    </a:solidFill>
                  </a:tcPr>
                </a:tc>
                <a:tc>
                  <a:txBody>
                    <a:bodyPr/>
                    <a:lstStyle/>
                    <a:p>
                      <a:pPr algn="l">
                        <a:buNone/>
                      </a:pPr>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实时产生，一般仅一次性处理的大量无界的实时流数据</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FE8E8"/>
                    </a:solidFill>
                  </a:tcPr>
                </a:tc>
                <a:tc>
                  <a:txBody>
                    <a:bodyPr/>
                    <a:lstStyle/>
                    <a:p>
                      <a:pPr algn="l"/>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流式处理</a:t>
                      </a:r>
                      <a:endParaRPr lang="en-US" altLang="zh-CN" sz="2800" dirty="0">
                        <a:solidFill>
                          <a:schemeClr val="tx1"/>
                        </a:solidFill>
                        <a:latin typeface="SimHei" panose="02010609060101010101" pitchFamily="49" charset="-122"/>
                        <a:ea typeface="SimHei" panose="02010609060101010101" pitchFamily="49" charset="-122"/>
                        <a:cs typeface="微软雅黑" panose="020B0503020204020204" charset="-122"/>
                      </a:endParaRPr>
                    </a:p>
                    <a:p>
                      <a:pPr algn="l"/>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即时处理</a:t>
                      </a:r>
                      <a:endParaRPr lang="en-US" altLang="zh-CN" sz="2800" dirty="0">
                        <a:solidFill>
                          <a:schemeClr val="tx1"/>
                        </a:solidFill>
                        <a:latin typeface="SimHei" panose="02010609060101010101" pitchFamily="49" charset="-122"/>
                        <a:ea typeface="SimHei" panose="02010609060101010101" pitchFamily="49" charset="-122"/>
                        <a:cs typeface="微软雅黑" panose="020B0503020204020204" charset="-122"/>
                      </a:endParaRPr>
                    </a:p>
                    <a:p>
                      <a:pPr algn="l"/>
                      <a:endPar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FE8E8"/>
                    </a:solidFill>
                  </a:tcPr>
                </a:tc>
                <a:tc>
                  <a:txBody>
                    <a:bodyPr/>
                    <a:lstStyle/>
                    <a:p>
                      <a:pPr algn="l"/>
                      <a:r>
                        <a:rPr lang="en-US" altLang="zh-CN" sz="2800" dirty="0">
                          <a:solidFill>
                            <a:schemeClr val="tx1"/>
                          </a:solidFill>
                          <a:latin typeface="SimHei" panose="02010609060101010101" pitchFamily="49" charset="-122"/>
                          <a:ea typeface="SimHei" panose="02010609060101010101" pitchFamily="49" charset="-122"/>
                          <a:cs typeface="微软雅黑" panose="020B0503020204020204" charset="-122"/>
                        </a:rPr>
                        <a:t>&gt; </a:t>
                      </a:r>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追求处理的低延时、保证应用的高时效性</a:t>
                      </a:r>
                    </a:p>
                    <a:p>
                      <a:pPr algn="l"/>
                      <a:r>
                        <a:rPr lang="en-US" altLang="zh-CN" sz="2800" dirty="0">
                          <a:solidFill>
                            <a:schemeClr val="tx1"/>
                          </a:solidFill>
                          <a:latin typeface="SimHei" panose="02010609060101010101" pitchFamily="49" charset="-122"/>
                          <a:ea typeface="SimHei" panose="02010609060101010101" pitchFamily="49" charset="-122"/>
                          <a:cs typeface="微软雅黑" panose="020B0503020204020204" charset="-122"/>
                        </a:rPr>
                        <a:t>&gt; </a:t>
                      </a:r>
                      <a:r>
                        <a:rPr lang="zh-CN" altLang="en-US" sz="2800" dirty="0">
                          <a:solidFill>
                            <a:schemeClr val="tx1"/>
                          </a:solidFill>
                          <a:latin typeface="SimHei" panose="02010609060101010101" pitchFamily="49" charset="-122"/>
                          <a:ea typeface="SimHei" panose="02010609060101010101" pitchFamily="49" charset="-122"/>
                          <a:cs typeface="微软雅黑" panose="020B0503020204020204" charset="-122"/>
                        </a:rPr>
                        <a:t>注重对时间上最近产生的元组数据的计算和处理</a:t>
                      </a: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FE8E8"/>
                    </a:solidFill>
                  </a:tcPr>
                </a:tc>
                <a:extLst>
                  <a:ext uri="{0D108BD9-81ED-4DB2-BD59-A6C34878D82A}">
                    <a16:rowId xmlns:a16="http://schemas.microsoft.com/office/drawing/2014/main" val="10002"/>
                  </a:ext>
                </a:extLst>
              </a:tr>
            </a:tbl>
          </a:graphicData>
        </a:graphic>
      </p:graphicFrame>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AB45C3D-F3C5-BB4F-8197-BA3469D25639}"/>
              </a:ext>
            </a:extLst>
          </p:cNvPr>
          <p:cNvSpPr>
            <a:spLocks noGrp="1"/>
          </p:cNvSpPr>
          <p:nvPr>
            <p:ph type="title"/>
          </p:nvPr>
        </p:nvSpPr>
        <p:spPr/>
        <p:txBody>
          <a:bodyPr/>
          <a:lstStyle/>
          <a:p>
            <a:r>
              <a:rPr lang="zh-CN" altLang="en-US" sz="4800" b="1" dirty="0">
                <a:solidFill>
                  <a:srgbClr val="1723FF"/>
                </a:solidFill>
              </a:rPr>
              <a:t>目录</a:t>
            </a:r>
            <a:endParaRPr kumimoji="1" lang="zh-CN" altLang="en-US" sz="4800" b="1" dirty="0">
              <a:solidFill>
                <a:srgbClr val="1723FF"/>
              </a:solidFill>
            </a:endParaRPr>
          </a:p>
        </p:txBody>
      </p:sp>
      <p:sp>
        <p:nvSpPr>
          <p:cNvPr id="112" name="Shape 112"/>
          <p:cNvSpPr>
            <a:spLocks noGrp="1"/>
          </p:cNvSpPr>
          <p:nvPr>
            <p:ph idx="1"/>
          </p:nvPr>
        </p:nvSpPr>
        <p:spPr>
          <a:prstGeom prst="rect">
            <a:avLst/>
          </a:prstGeom>
        </p:spPr>
        <p:txBody>
          <a:bodyPr/>
          <a:lstStyle/>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流数据和流处理简介</a:t>
            </a: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solidFill>
                  <a:srgbClr val="FF0000"/>
                </a:solidFill>
                <a:latin typeface="SimHei" panose="02010609060101010101" pitchFamily="49" charset="-122"/>
                <a:ea typeface="SimHei" panose="02010609060101010101" pitchFamily="49" charset="-122"/>
                <a:sym typeface="Helvetica"/>
              </a:rPr>
              <a:t>流处理基本技术</a:t>
            </a:r>
            <a:endParaRPr lang="en-US" altLang="zh-CN" dirty="0">
              <a:solidFill>
                <a:srgbClr val="FF0000"/>
              </a:solidFill>
              <a:latin typeface="SimHei" panose="02010609060101010101" pitchFamily="49" charset="-122"/>
              <a:ea typeface="SimHei" panose="02010609060101010101" pitchFamily="49" charset="-122"/>
              <a:sym typeface="Helvetica"/>
            </a:endParaRP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分布式流处理系统和优化技术</a:t>
            </a:r>
          </a:p>
          <a:p>
            <a:pPr>
              <a:lnSpc>
                <a:spcPct val="120000"/>
              </a:lnSpc>
              <a:defRPr sz="3600">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SimHei" panose="02010609060101010101" pitchFamily="49" charset="-122"/>
                <a:ea typeface="SimHei" panose="02010609060101010101" pitchFamily="49" charset="-122"/>
                <a:sym typeface="Helvetica"/>
              </a:rPr>
              <a:t>代表性分布式流处理系统</a:t>
            </a:r>
          </a:p>
        </p:txBody>
      </p:sp>
    </p:spTree>
    <p:extLst>
      <p:ext uri="{BB962C8B-B14F-4D97-AF65-F5344CB8AC3E}">
        <p14:creationId xmlns:p14="http://schemas.microsoft.com/office/powerpoint/2010/main" val="22000916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2085</TotalTime>
  <Words>2281</Words>
  <Application>Microsoft Macintosh PowerPoint</Application>
  <PresentationFormat>全屏显示(4:3)</PresentationFormat>
  <Paragraphs>340</Paragraphs>
  <Slides>46</Slides>
  <Notes>26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60" baseType="lpstr">
      <vt:lpstr>等线</vt:lpstr>
      <vt:lpstr>黑体</vt:lpstr>
      <vt:lpstr>黑体</vt:lpstr>
      <vt:lpstr>楷体</vt:lpstr>
      <vt:lpstr>宋体</vt:lpstr>
      <vt:lpstr>Microsoft YaHei</vt:lpstr>
      <vt:lpstr>Microsoft YaHei</vt:lpstr>
      <vt:lpstr>Microsoft YaHei Light</vt:lpstr>
      <vt:lpstr>SimSun-ExtB</vt:lpstr>
      <vt:lpstr>Arial</vt:lpstr>
      <vt:lpstr>Calibri</vt:lpstr>
      <vt:lpstr>Times New Roman</vt:lpstr>
      <vt:lpstr>Office 主题</vt:lpstr>
      <vt:lpstr>Visio</vt:lpstr>
      <vt:lpstr>PowerPoint 演示文稿</vt:lpstr>
      <vt:lpstr>目录</vt:lpstr>
      <vt:lpstr>流数据</vt:lpstr>
      <vt:lpstr>流处理</vt:lpstr>
      <vt:lpstr>代表性流处理应用</vt:lpstr>
      <vt:lpstr>谁在使用流处理</vt:lpstr>
      <vt:lpstr>流处理需求</vt:lpstr>
      <vt:lpstr>PowerPoint 演示文稿</vt:lpstr>
      <vt:lpstr>目录</vt:lpstr>
      <vt:lpstr>分布式流处理</vt:lpstr>
      <vt:lpstr>流应用的DAG模型</vt:lpstr>
      <vt:lpstr>基本流处理模型</vt:lpstr>
      <vt:lpstr>微批处理模型</vt:lpstr>
      <vt:lpstr>分布式流处理中的并行技术</vt:lpstr>
      <vt:lpstr>流数据的分组与调度</vt:lpstr>
      <vt:lpstr>流处理示例—Twitter单词计数</vt:lpstr>
      <vt:lpstr>目录</vt:lpstr>
      <vt:lpstr>分布式流处理系统基本架构</vt:lpstr>
      <vt:lpstr>流处理调度</vt:lpstr>
      <vt:lpstr>流处理调度优化</vt:lpstr>
      <vt:lpstr>流处理调度优化</vt:lpstr>
      <vt:lpstr>流处理容错</vt:lpstr>
      <vt:lpstr>流处理容错技术</vt:lpstr>
      <vt:lpstr>流处理容错技术</vt:lpstr>
      <vt:lpstr>流处理容错技术</vt:lpstr>
      <vt:lpstr>流处理容错技术</vt:lpstr>
      <vt:lpstr>流处理容错带来的其他问题</vt:lpstr>
      <vt:lpstr>流处理语义保障</vt:lpstr>
      <vt:lpstr>PowerPoint 演示文稿</vt:lpstr>
      <vt:lpstr>恰好一次语义保障</vt:lpstr>
      <vt:lpstr>流处理系统的其他难点</vt:lpstr>
      <vt:lpstr>目录</vt:lpstr>
      <vt:lpstr>分布式流处理系统开源生态</vt:lpstr>
      <vt:lpstr>流处理系统发展</vt:lpstr>
      <vt:lpstr>代表性系统 1：Apache Storm</vt:lpstr>
      <vt:lpstr>Storm的应用模型</vt:lpstr>
      <vt:lpstr>Storm核心架构</vt:lpstr>
      <vt:lpstr>Storm运行原理</vt:lpstr>
      <vt:lpstr>Storm的语义保障</vt:lpstr>
      <vt:lpstr>代表性系统 2：Apache Flink</vt:lpstr>
      <vt:lpstr>Flink的基本模型</vt:lpstr>
      <vt:lpstr>Flink：批处理与流处理整合</vt:lpstr>
      <vt:lpstr>Flink的恰好一次语义</vt:lpstr>
      <vt:lpstr>微批处理系统：Spark Streaming</vt:lpstr>
      <vt:lpstr>Spark Streaming: 离散流</vt:lpstr>
      <vt:lpstr>Spark Streaming中的DAG模型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Flywindy</dc:creator>
  <cp:lastModifiedBy>Microsoft Office User</cp:lastModifiedBy>
  <cp:revision>226</cp:revision>
  <dcterms:created xsi:type="dcterms:W3CDTF">2019-07-19T00:54:00Z</dcterms:created>
  <dcterms:modified xsi:type="dcterms:W3CDTF">2019-12-22T13:33:33Z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